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j0SjJhhTpXPB1RwDeitgz3Qxw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1E8400-A406-461D-B938-5288E141E1ED}">
  <a:tblStyle styleId="{7E1E8400-A406-461D-B938-5288E141E1ED}"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60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822960" y="6949440"/>
            <a:ext cx="6583800" cy="6583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22" name="Google Shape;122;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a:extLst>
            <a:ext uri="{FF2B5EF4-FFF2-40B4-BE49-F238E27FC236}">
              <a16:creationId xmlns:a16="http://schemas.microsoft.com/office/drawing/2014/main" id="{32E91425-741A-78B0-8531-41697415B4DB}"/>
            </a:ext>
          </a:extLst>
        </p:cNvPr>
        <p:cNvGrpSpPr/>
        <p:nvPr/>
      </p:nvGrpSpPr>
      <p:grpSpPr>
        <a:xfrm>
          <a:off x="0" y="0"/>
          <a:ext cx="0" cy="0"/>
          <a:chOff x="0" y="0"/>
          <a:chExt cx="0" cy="0"/>
        </a:xfrm>
      </p:grpSpPr>
      <p:sp>
        <p:nvSpPr>
          <p:cNvPr id="225" name="Google Shape;225;p14:notes">
            <a:extLst>
              <a:ext uri="{FF2B5EF4-FFF2-40B4-BE49-F238E27FC236}">
                <a16:creationId xmlns:a16="http://schemas.microsoft.com/office/drawing/2014/main" id="{37F5E03E-6D67-57D1-B42A-225177777847}"/>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a:extLst>
              <a:ext uri="{FF2B5EF4-FFF2-40B4-BE49-F238E27FC236}">
                <a16:creationId xmlns:a16="http://schemas.microsoft.com/office/drawing/2014/main" id="{0AB8D293-4C6D-E1C0-6A9B-EF2461B886BC}"/>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641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828800" y="1346835"/>
            <a:ext cx="10972800" cy="2865000"/>
          </a:xfrm>
          <a:prstGeom prst="rect">
            <a:avLst/>
          </a:prstGeom>
          <a:noFill/>
          <a:ln>
            <a:noFill/>
          </a:ln>
        </p:spPr>
        <p:txBody>
          <a:bodyPr spcFirstLastPara="1" wrap="square" lIns="109725" tIns="54850" rIns="109725" bIns="54850" anchor="b" anchorCtr="0">
            <a:noAutofit/>
          </a:bodyPr>
          <a:lstStyle>
            <a:lvl1pPr lvl="0" algn="ctr">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7" name="Google Shape;17;p16"/>
          <p:cNvSpPr txBox="1">
            <a:spLocks noGrp="1"/>
          </p:cNvSpPr>
          <p:nvPr>
            <p:ph type="subTitle" idx="1"/>
          </p:nvPr>
        </p:nvSpPr>
        <p:spPr>
          <a:xfrm>
            <a:off x="1828800" y="4322445"/>
            <a:ext cx="10972800" cy="1986600"/>
          </a:xfrm>
          <a:prstGeom prst="rect">
            <a:avLst/>
          </a:prstGeom>
          <a:noFill/>
          <a:ln>
            <a:noFill/>
          </a:ln>
        </p:spPr>
        <p:txBody>
          <a:bodyPr spcFirstLastPara="1" wrap="square" lIns="109725" tIns="54850" rIns="109725" bIns="54850" anchor="t" anchorCtr="0">
            <a:noAutofit/>
          </a:bodyPr>
          <a:lstStyle>
            <a:lvl1pPr lvl="0" algn="ctr">
              <a:lnSpc>
                <a:spcPct val="90000"/>
              </a:lnSpc>
              <a:spcBef>
                <a:spcPts val="1300"/>
              </a:spcBef>
              <a:spcAft>
                <a:spcPts val="0"/>
              </a:spcAft>
              <a:buClr>
                <a:schemeClr val="dk1"/>
              </a:buClr>
              <a:buSzPts val="2900"/>
              <a:buNone/>
              <a:defRPr sz="290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200"/>
              <a:buNone/>
              <a:defRPr sz="2200"/>
            </a:lvl3pPr>
            <a:lvl4pPr lvl="3" algn="ctr">
              <a:lnSpc>
                <a:spcPct val="90000"/>
              </a:lnSpc>
              <a:spcBef>
                <a:spcPts val="600"/>
              </a:spcBef>
              <a:spcAft>
                <a:spcPts val="0"/>
              </a:spcAft>
              <a:buClr>
                <a:schemeClr val="dk1"/>
              </a:buClr>
              <a:buSzPts val="1900"/>
              <a:buNone/>
              <a:defRPr sz="1900"/>
            </a:lvl4pPr>
            <a:lvl5pPr lvl="4" algn="ctr">
              <a:lnSpc>
                <a:spcPct val="90000"/>
              </a:lnSpc>
              <a:spcBef>
                <a:spcPts val="600"/>
              </a:spcBef>
              <a:spcAft>
                <a:spcPts val="0"/>
              </a:spcAft>
              <a:buClr>
                <a:schemeClr val="dk1"/>
              </a:buClr>
              <a:buSzPts val="1900"/>
              <a:buNone/>
              <a:defRPr sz="1900"/>
            </a:lvl5pPr>
            <a:lvl6pPr lvl="5" algn="ctr">
              <a:lnSpc>
                <a:spcPct val="90000"/>
              </a:lnSpc>
              <a:spcBef>
                <a:spcPts val="600"/>
              </a:spcBef>
              <a:spcAft>
                <a:spcPts val="0"/>
              </a:spcAft>
              <a:buClr>
                <a:schemeClr val="dk1"/>
              </a:buClr>
              <a:buSzPts val="1900"/>
              <a:buNone/>
              <a:defRPr sz="1900"/>
            </a:lvl6pPr>
            <a:lvl7pPr lvl="6" algn="ctr">
              <a:lnSpc>
                <a:spcPct val="90000"/>
              </a:lnSpc>
              <a:spcBef>
                <a:spcPts val="600"/>
              </a:spcBef>
              <a:spcAft>
                <a:spcPts val="0"/>
              </a:spcAft>
              <a:buClr>
                <a:schemeClr val="dk1"/>
              </a:buClr>
              <a:buSzPts val="1900"/>
              <a:buNone/>
              <a:defRPr sz="1900"/>
            </a:lvl7pPr>
            <a:lvl8pPr lvl="7" algn="ctr">
              <a:lnSpc>
                <a:spcPct val="90000"/>
              </a:lnSpc>
              <a:spcBef>
                <a:spcPts val="600"/>
              </a:spcBef>
              <a:spcAft>
                <a:spcPts val="0"/>
              </a:spcAft>
              <a:buClr>
                <a:schemeClr val="dk1"/>
              </a:buClr>
              <a:buSzPts val="1900"/>
              <a:buNone/>
              <a:defRPr sz="1900"/>
            </a:lvl8pPr>
            <a:lvl9pPr lvl="8" algn="ctr">
              <a:lnSpc>
                <a:spcPct val="90000"/>
              </a:lnSpc>
              <a:spcBef>
                <a:spcPts val="600"/>
              </a:spcBef>
              <a:spcAft>
                <a:spcPts val="0"/>
              </a:spcAft>
              <a:buClr>
                <a:schemeClr val="dk1"/>
              </a:buClr>
              <a:buSzPts val="1900"/>
              <a:buNone/>
              <a:defRPr sz="1900"/>
            </a:lvl9pPr>
          </a:lstStyle>
          <a:p>
            <a:endParaRPr/>
          </a:p>
        </p:txBody>
      </p:sp>
      <p:sp>
        <p:nvSpPr>
          <p:cNvPr id="18" name="Google Shape;18;p16"/>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9" name="Google Shape;19;p16"/>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0" name="Google Shape;20;p16"/>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rot="5400000">
            <a:off x="8560110" y="2348099"/>
            <a:ext cx="6974400" cy="31545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4" name="Google Shape;74;p35"/>
          <p:cNvSpPr txBox="1">
            <a:spLocks noGrp="1"/>
          </p:cNvSpPr>
          <p:nvPr>
            <p:ph type="body" idx="1"/>
          </p:nvPr>
        </p:nvSpPr>
        <p:spPr>
          <a:xfrm rot="5400000">
            <a:off x="2159100" y="-715351"/>
            <a:ext cx="6974400" cy="928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75" name="Google Shape;75;p3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6" name="Google Shape;76;p3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7" name="Google Shape;77;p3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a:stretch/>
        </p:blipFill>
        <p:spPr>
          <a:xfrm>
            <a:off x="14106013" y="5843"/>
            <a:ext cx="524387" cy="8223757"/>
          </a:xfrm>
          <a:prstGeom prst="rect">
            <a:avLst/>
          </a:prstGeom>
          <a:noFill/>
          <a:ln>
            <a:noFill/>
          </a:ln>
        </p:spPr>
      </p:pic>
      <p:pic>
        <p:nvPicPr>
          <p:cNvPr id="81" name="Google Shape;81;p18"/>
          <p:cNvPicPr preferRelativeResize="0"/>
          <p:nvPr/>
        </p:nvPicPr>
        <p:blipFill rotWithShape="1">
          <a:blip r:embed="rId3">
            <a:alphaModFix/>
          </a:blip>
          <a:srcRect/>
          <a:stretch/>
        </p:blipFill>
        <p:spPr>
          <a:xfrm>
            <a:off x="660998" y="6767059"/>
            <a:ext cx="1162253" cy="866302"/>
          </a:xfrm>
          <a:prstGeom prst="rect">
            <a:avLst/>
          </a:prstGeom>
          <a:noFill/>
          <a:ln>
            <a:noFill/>
          </a:ln>
        </p:spPr>
      </p:pic>
      <p:pic>
        <p:nvPicPr>
          <p:cNvPr id="82" name="Google Shape;82;p18"/>
          <p:cNvPicPr preferRelativeResize="0"/>
          <p:nvPr/>
        </p:nvPicPr>
        <p:blipFill rotWithShape="1">
          <a:blip r:embed="rId4">
            <a:alphaModFix/>
          </a:blip>
          <a:srcRect/>
          <a:stretch/>
        </p:blipFill>
        <p:spPr>
          <a:xfrm>
            <a:off x="11241306" y="1"/>
            <a:ext cx="3389093" cy="663448"/>
          </a:xfrm>
          <a:prstGeom prst="rect">
            <a:avLst/>
          </a:prstGeom>
          <a:noFill/>
          <a:ln>
            <a:noFill/>
          </a:ln>
        </p:spPr>
      </p:pic>
      <p:sp>
        <p:nvSpPr>
          <p:cNvPr id="83" name="Google Shape;83;p18"/>
          <p:cNvSpPr txBox="1">
            <a:spLocks noGrp="1"/>
          </p:cNvSpPr>
          <p:nvPr>
            <p:ph type="title"/>
          </p:nvPr>
        </p:nvSpPr>
        <p:spPr>
          <a:xfrm>
            <a:off x="3247040" y="251613"/>
            <a:ext cx="8136320" cy="5724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720" b="1" i="0" u="none" strike="noStrike" cap="none">
                <a:solidFill>
                  <a:srgbClr val="C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8"/>
          <p:cNvSpPr txBox="1">
            <a:spLocks noGrp="1"/>
          </p:cNvSpPr>
          <p:nvPr>
            <p:ph type="body" idx="1"/>
          </p:nvPr>
        </p:nvSpPr>
        <p:spPr>
          <a:xfrm>
            <a:off x="2393354" y="1413855"/>
            <a:ext cx="9843693" cy="2154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18"/>
          <p:cNvSpPr txBox="1">
            <a:spLocks noGrp="1"/>
          </p:cNvSpPr>
          <p:nvPr>
            <p:ph type="ftr" idx="11"/>
          </p:nvPr>
        </p:nvSpPr>
        <p:spPr>
          <a:xfrm>
            <a:off x="5991493" y="7761275"/>
            <a:ext cx="264566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8"/>
          <p:cNvSpPr txBox="1">
            <a:spLocks noGrp="1"/>
          </p:cNvSpPr>
          <p:nvPr>
            <p:ph type="dt" idx="10"/>
          </p:nvPr>
        </p:nvSpPr>
        <p:spPr>
          <a:xfrm>
            <a:off x="1093471" y="7761275"/>
            <a:ext cx="91211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18"/>
          <p:cNvSpPr txBox="1">
            <a:spLocks noGrp="1"/>
          </p:cNvSpPr>
          <p:nvPr>
            <p:ph type="sldNum" idx="12"/>
          </p:nvPr>
        </p:nvSpPr>
        <p:spPr>
          <a:xfrm>
            <a:off x="13383281" y="7761275"/>
            <a:ext cx="184405" cy="684803"/>
          </a:xfrm>
          <a:prstGeom prst="rect">
            <a:avLst/>
          </a:prstGeom>
          <a:noFill/>
          <a:ln>
            <a:noFill/>
          </a:ln>
        </p:spPr>
        <p:txBody>
          <a:bodyPr spcFirstLastPara="1" wrap="square" lIns="0" tIns="0" rIns="0" bIns="0" anchor="t" anchorCtr="0">
            <a:spAutoFit/>
          </a:bodyPr>
          <a:lstStyle>
            <a:lvl1pPr marL="45720" marR="0" lvl="0"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1pPr>
            <a:lvl2pPr marL="45720" marR="0" lvl="1"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2pPr>
            <a:lvl3pPr marL="45720" marR="0" lvl="2"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3pPr>
            <a:lvl4pPr marL="45720" marR="0" lvl="3"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4pPr>
            <a:lvl5pPr marL="45720" marR="0" lvl="4"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5pPr>
            <a:lvl6pPr marL="45720" marR="0" lvl="5"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6pPr>
            <a:lvl7pPr marL="45720" marR="0" lvl="6"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7pPr>
            <a:lvl8pPr marL="45720" marR="0" lvl="7"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8pPr>
            <a:lvl9pPr marL="45720" marR="0" lvl="8"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9pPr>
          </a:lstStyle>
          <a:p>
            <a:pPr marL="4572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88"/>
        <p:cNvGrpSpPr/>
        <p:nvPr/>
      </p:nvGrpSpPr>
      <p:grpSpPr>
        <a:xfrm>
          <a:off x="0" y="0"/>
          <a:ext cx="0" cy="0"/>
          <a:chOff x="0" y="0"/>
          <a:chExt cx="0" cy="0"/>
        </a:xfrm>
      </p:grpSpPr>
      <p:pic>
        <p:nvPicPr>
          <p:cNvPr id="89" name="Google Shape;89;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0" name="Google Shape;90;p19"/>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92"/>
        <p:cNvGrpSpPr/>
        <p:nvPr/>
      </p:nvGrpSpPr>
      <p:grpSpPr>
        <a:xfrm>
          <a:off x="0" y="0"/>
          <a:ext cx="0" cy="0"/>
          <a:chOff x="0" y="0"/>
          <a:chExt cx="0" cy="0"/>
        </a:xfrm>
      </p:grpSpPr>
      <p:pic>
        <p:nvPicPr>
          <p:cNvPr id="93" name="Google Shape;93;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4" name="Google Shape;94;p20"/>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96"/>
        <p:cNvGrpSpPr/>
        <p:nvPr/>
      </p:nvGrpSpPr>
      <p:grpSpPr>
        <a:xfrm>
          <a:off x="0" y="0"/>
          <a:ext cx="0" cy="0"/>
          <a:chOff x="0" y="0"/>
          <a:chExt cx="0" cy="0"/>
        </a:xfrm>
      </p:grpSpPr>
      <p:pic>
        <p:nvPicPr>
          <p:cNvPr id="97" name="Google Shape;97;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8" name="Google Shape;98;p21"/>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00"/>
        <p:cNvGrpSpPr/>
        <p:nvPr/>
      </p:nvGrpSpPr>
      <p:grpSpPr>
        <a:xfrm>
          <a:off x="0" y="0"/>
          <a:ext cx="0" cy="0"/>
          <a:chOff x="0" y="0"/>
          <a:chExt cx="0" cy="0"/>
        </a:xfrm>
      </p:grpSpPr>
      <p:pic>
        <p:nvPicPr>
          <p:cNvPr id="101" name="Google Shape;101;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2" name="Google Shape;102;p22"/>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104"/>
        <p:cNvGrpSpPr/>
        <p:nvPr/>
      </p:nvGrpSpPr>
      <p:grpSpPr>
        <a:xfrm>
          <a:off x="0" y="0"/>
          <a:ext cx="0" cy="0"/>
          <a:chOff x="0" y="0"/>
          <a:chExt cx="0" cy="0"/>
        </a:xfrm>
      </p:grpSpPr>
      <p:pic>
        <p:nvPicPr>
          <p:cNvPr id="105" name="Google Shape;105;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6" name="Google Shape;106;p23"/>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108"/>
        <p:cNvGrpSpPr/>
        <p:nvPr/>
      </p:nvGrpSpPr>
      <p:grpSpPr>
        <a:xfrm>
          <a:off x="0" y="0"/>
          <a:ext cx="0" cy="0"/>
          <a:chOff x="0" y="0"/>
          <a:chExt cx="0" cy="0"/>
        </a:xfrm>
      </p:grpSpPr>
      <p:pic>
        <p:nvPicPr>
          <p:cNvPr id="109" name="Google Shape;109;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0" name="Google Shape;110;p24"/>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112"/>
        <p:cNvGrpSpPr/>
        <p:nvPr/>
      </p:nvGrpSpPr>
      <p:grpSpPr>
        <a:xfrm>
          <a:off x="0" y="0"/>
          <a:ext cx="0" cy="0"/>
          <a:chOff x="0" y="0"/>
          <a:chExt cx="0" cy="0"/>
        </a:xfrm>
      </p:grpSpPr>
      <p:pic>
        <p:nvPicPr>
          <p:cNvPr id="113" name="Google Shape;113;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4" name="Google Shape;114;p25"/>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116"/>
        <p:cNvGrpSpPr/>
        <p:nvPr/>
      </p:nvGrpSpPr>
      <p:grpSpPr>
        <a:xfrm>
          <a:off x="0" y="0"/>
          <a:ext cx="0" cy="0"/>
          <a:chOff x="0" y="0"/>
          <a:chExt cx="0" cy="0"/>
        </a:xfrm>
      </p:grpSpPr>
      <p:pic>
        <p:nvPicPr>
          <p:cNvPr id="117" name="Google Shape;117;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8" name="Google Shape;118;p26"/>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 name="Google Shape;119;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998221" y="2051686"/>
            <a:ext cx="12618600" cy="34233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3" name="Google Shape;23;p27"/>
          <p:cNvSpPr txBox="1">
            <a:spLocks noGrp="1"/>
          </p:cNvSpPr>
          <p:nvPr>
            <p:ph type="body" idx="1"/>
          </p:nvPr>
        </p:nvSpPr>
        <p:spPr>
          <a:xfrm>
            <a:off x="998221" y="5507355"/>
            <a:ext cx="12618600" cy="18000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rgbClr val="888888"/>
              </a:buClr>
              <a:buSzPts val="2900"/>
              <a:buNone/>
              <a:defRPr sz="290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200"/>
              <a:buNone/>
              <a:defRPr sz="2200">
                <a:solidFill>
                  <a:srgbClr val="888888"/>
                </a:solidFill>
              </a:defRPr>
            </a:lvl3pPr>
            <a:lvl4pPr marL="1828800" lvl="3" indent="-228600" algn="l">
              <a:lnSpc>
                <a:spcPct val="90000"/>
              </a:lnSpc>
              <a:spcBef>
                <a:spcPts val="600"/>
              </a:spcBef>
              <a:spcAft>
                <a:spcPts val="0"/>
              </a:spcAft>
              <a:buClr>
                <a:srgbClr val="888888"/>
              </a:buClr>
              <a:buSzPts val="1900"/>
              <a:buNone/>
              <a:defRPr sz="1900">
                <a:solidFill>
                  <a:srgbClr val="888888"/>
                </a:solidFill>
              </a:defRPr>
            </a:lvl4pPr>
            <a:lvl5pPr marL="2286000" lvl="4" indent="-228600" algn="l">
              <a:lnSpc>
                <a:spcPct val="90000"/>
              </a:lnSpc>
              <a:spcBef>
                <a:spcPts val="600"/>
              </a:spcBef>
              <a:spcAft>
                <a:spcPts val="0"/>
              </a:spcAft>
              <a:buClr>
                <a:srgbClr val="888888"/>
              </a:buClr>
              <a:buSzPts val="1900"/>
              <a:buNone/>
              <a:defRPr sz="1900">
                <a:solidFill>
                  <a:srgbClr val="888888"/>
                </a:solidFill>
              </a:defRPr>
            </a:lvl5pPr>
            <a:lvl6pPr marL="2743200" lvl="5" indent="-228600" algn="l">
              <a:lnSpc>
                <a:spcPct val="90000"/>
              </a:lnSpc>
              <a:spcBef>
                <a:spcPts val="600"/>
              </a:spcBef>
              <a:spcAft>
                <a:spcPts val="0"/>
              </a:spcAft>
              <a:buClr>
                <a:srgbClr val="888888"/>
              </a:buClr>
              <a:buSzPts val="1900"/>
              <a:buNone/>
              <a:defRPr sz="1900">
                <a:solidFill>
                  <a:srgbClr val="888888"/>
                </a:solidFill>
              </a:defRPr>
            </a:lvl6pPr>
            <a:lvl7pPr marL="3200400" lvl="6" indent="-228600" algn="l">
              <a:lnSpc>
                <a:spcPct val="90000"/>
              </a:lnSpc>
              <a:spcBef>
                <a:spcPts val="600"/>
              </a:spcBef>
              <a:spcAft>
                <a:spcPts val="0"/>
              </a:spcAft>
              <a:buClr>
                <a:srgbClr val="888888"/>
              </a:buClr>
              <a:buSzPts val="1900"/>
              <a:buNone/>
              <a:defRPr sz="1900">
                <a:solidFill>
                  <a:srgbClr val="888888"/>
                </a:solidFill>
              </a:defRPr>
            </a:lvl7pPr>
            <a:lvl8pPr marL="3657600" lvl="7" indent="-228600" algn="l">
              <a:lnSpc>
                <a:spcPct val="90000"/>
              </a:lnSpc>
              <a:spcBef>
                <a:spcPts val="600"/>
              </a:spcBef>
              <a:spcAft>
                <a:spcPts val="0"/>
              </a:spcAft>
              <a:buClr>
                <a:srgbClr val="888888"/>
              </a:buClr>
              <a:buSzPts val="1900"/>
              <a:buNone/>
              <a:defRPr sz="1900">
                <a:solidFill>
                  <a:srgbClr val="888888"/>
                </a:solidFill>
              </a:defRPr>
            </a:lvl8pPr>
            <a:lvl9pPr marL="4114800" lvl="8" indent="-228600" algn="l">
              <a:lnSpc>
                <a:spcPct val="90000"/>
              </a:lnSpc>
              <a:spcBef>
                <a:spcPts val="600"/>
              </a:spcBef>
              <a:spcAft>
                <a:spcPts val="0"/>
              </a:spcAft>
              <a:buClr>
                <a:srgbClr val="888888"/>
              </a:buClr>
              <a:buSzPts val="1900"/>
              <a:buNone/>
              <a:defRPr sz="1900">
                <a:solidFill>
                  <a:srgbClr val="888888"/>
                </a:solidFill>
              </a:defRPr>
            </a:lvl9pPr>
          </a:lstStyle>
          <a:p>
            <a:endParaRPr/>
          </a:p>
        </p:txBody>
      </p:sp>
      <p:sp>
        <p:nvSpPr>
          <p:cNvPr id="24" name="Google Shape;24;p27"/>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5" name="Google Shape;25;p27"/>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6" name="Google Shape;26;p27"/>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9" name="Google Shape;29;p28"/>
          <p:cNvSpPr txBox="1">
            <a:spLocks noGrp="1"/>
          </p:cNvSpPr>
          <p:nvPr>
            <p:ph type="body" idx="1"/>
          </p:nvPr>
        </p:nvSpPr>
        <p:spPr>
          <a:xfrm>
            <a:off x="10058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0" name="Google Shape;30;p28"/>
          <p:cNvSpPr txBox="1">
            <a:spLocks noGrp="1"/>
          </p:cNvSpPr>
          <p:nvPr>
            <p:ph type="body" idx="2"/>
          </p:nvPr>
        </p:nvSpPr>
        <p:spPr>
          <a:xfrm>
            <a:off x="74066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1" name="Google Shape;31;p28"/>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2" name="Google Shape;32;p28"/>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3" name="Google Shape;33;p28"/>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9"/>
          <p:cNvSpPr txBox="1">
            <a:spLocks noGrp="1"/>
          </p:cNvSpPr>
          <p:nvPr>
            <p:ph type="title"/>
          </p:nvPr>
        </p:nvSpPr>
        <p:spPr>
          <a:xfrm>
            <a:off x="1007746"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36" name="Google Shape;36;p29"/>
          <p:cNvSpPr txBox="1">
            <a:spLocks noGrp="1"/>
          </p:cNvSpPr>
          <p:nvPr>
            <p:ph type="body" idx="1"/>
          </p:nvPr>
        </p:nvSpPr>
        <p:spPr>
          <a:xfrm>
            <a:off x="1007746" y="2017395"/>
            <a:ext cx="61890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7" name="Google Shape;37;p29"/>
          <p:cNvSpPr txBox="1">
            <a:spLocks noGrp="1"/>
          </p:cNvSpPr>
          <p:nvPr>
            <p:ph type="body" idx="2"/>
          </p:nvPr>
        </p:nvSpPr>
        <p:spPr>
          <a:xfrm>
            <a:off x="1007746" y="3006090"/>
            <a:ext cx="61890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8" name="Google Shape;38;p29"/>
          <p:cNvSpPr txBox="1">
            <a:spLocks noGrp="1"/>
          </p:cNvSpPr>
          <p:nvPr>
            <p:ph type="body" idx="3"/>
          </p:nvPr>
        </p:nvSpPr>
        <p:spPr>
          <a:xfrm>
            <a:off x="7406640" y="2017395"/>
            <a:ext cx="62199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9" name="Google Shape;39;p29"/>
          <p:cNvSpPr txBox="1">
            <a:spLocks noGrp="1"/>
          </p:cNvSpPr>
          <p:nvPr>
            <p:ph type="body" idx="4"/>
          </p:nvPr>
        </p:nvSpPr>
        <p:spPr>
          <a:xfrm>
            <a:off x="7406640" y="3006090"/>
            <a:ext cx="62199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40" name="Google Shape;40;p29"/>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1" name="Google Shape;41;p29"/>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2" name="Google Shape;42;p29"/>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30"/>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45" name="Google Shape;45;p30"/>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6" name="Google Shape;46;p30"/>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7" name="Google Shape;47;p30"/>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0" name="Google Shape;50;p31"/>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1" name="Google Shape;51;p31"/>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4" name="Google Shape;54;p32"/>
          <p:cNvSpPr txBox="1">
            <a:spLocks noGrp="1"/>
          </p:cNvSpPr>
          <p:nvPr>
            <p:ph type="body" idx="1"/>
          </p:nvPr>
        </p:nvSpPr>
        <p:spPr>
          <a:xfrm>
            <a:off x="6219826" y="1184910"/>
            <a:ext cx="7407000" cy="5848200"/>
          </a:xfrm>
          <a:prstGeom prst="rect">
            <a:avLst/>
          </a:prstGeom>
          <a:noFill/>
          <a:ln>
            <a:noFill/>
          </a:ln>
        </p:spPr>
        <p:txBody>
          <a:bodyPr spcFirstLastPara="1" wrap="square" lIns="109725" tIns="54850" rIns="109725" bIns="54850" anchor="t" anchorCtr="0">
            <a:noAutofit/>
          </a:bodyPr>
          <a:lstStyle>
            <a:lvl1pPr marL="457200" lvl="0" indent="-469900" algn="l">
              <a:lnSpc>
                <a:spcPct val="90000"/>
              </a:lnSpc>
              <a:spcBef>
                <a:spcPts val="1300"/>
              </a:spcBef>
              <a:spcAft>
                <a:spcPts val="0"/>
              </a:spcAft>
              <a:buClr>
                <a:schemeClr val="dk1"/>
              </a:buClr>
              <a:buSzPts val="3800"/>
              <a:buChar char="•"/>
              <a:defRPr sz="3800"/>
            </a:lvl1pPr>
            <a:lvl2pPr marL="914400" lvl="1" indent="-444500" algn="l">
              <a:lnSpc>
                <a:spcPct val="90000"/>
              </a:lnSpc>
              <a:spcBef>
                <a:spcPts val="600"/>
              </a:spcBef>
              <a:spcAft>
                <a:spcPts val="0"/>
              </a:spcAft>
              <a:buClr>
                <a:schemeClr val="dk1"/>
              </a:buClr>
              <a:buSzPts val="3400"/>
              <a:buChar char="•"/>
              <a:defRPr sz="3400"/>
            </a:lvl2pPr>
            <a:lvl3pPr marL="1371600" lvl="2" indent="-412750" algn="l">
              <a:lnSpc>
                <a:spcPct val="90000"/>
              </a:lnSpc>
              <a:spcBef>
                <a:spcPts val="600"/>
              </a:spcBef>
              <a:spcAft>
                <a:spcPts val="0"/>
              </a:spcAft>
              <a:buClr>
                <a:schemeClr val="dk1"/>
              </a:buClr>
              <a:buSzPts val="2900"/>
              <a:buChar char="•"/>
              <a:defRPr sz="290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55" name="Google Shape;55;p32"/>
          <p:cNvSpPr txBox="1">
            <a:spLocks noGrp="1"/>
          </p:cNvSpPr>
          <p:nvPr>
            <p:ph type="body" idx="2"/>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56" name="Google Shape;56;p32"/>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7" name="Google Shape;57;p32"/>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8" name="Google Shape;58;p32"/>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33"/>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1" name="Google Shape;61;p33"/>
          <p:cNvSpPr>
            <a:spLocks noGrp="1"/>
          </p:cNvSpPr>
          <p:nvPr>
            <p:ph type="pic" idx="2"/>
          </p:nvPr>
        </p:nvSpPr>
        <p:spPr>
          <a:xfrm>
            <a:off x="6219826" y="1184910"/>
            <a:ext cx="7407000" cy="5848200"/>
          </a:xfrm>
          <a:prstGeom prst="rect">
            <a:avLst/>
          </a:prstGeom>
          <a:noFill/>
          <a:ln>
            <a:noFill/>
          </a:ln>
        </p:spPr>
      </p:sp>
      <p:sp>
        <p:nvSpPr>
          <p:cNvPr id="62" name="Google Shape;62;p33"/>
          <p:cNvSpPr txBox="1">
            <a:spLocks noGrp="1"/>
          </p:cNvSpPr>
          <p:nvPr>
            <p:ph type="body" idx="1"/>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63" name="Google Shape;63;p33"/>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4" name="Google Shape;64;p33"/>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5" name="Google Shape;65;p33"/>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34"/>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8" name="Google Shape;68;p34"/>
          <p:cNvSpPr txBox="1">
            <a:spLocks noGrp="1"/>
          </p:cNvSpPr>
          <p:nvPr>
            <p:ph type="body" idx="1"/>
          </p:nvPr>
        </p:nvSpPr>
        <p:spPr>
          <a:xfrm rot="5400000">
            <a:off x="4704510" y="-1507800"/>
            <a:ext cx="5221500" cy="126186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69" name="Google Shape;69;p34"/>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0" name="Google Shape;70;p34"/>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1" name="Google Shape;71;p34"/>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marR="0" lvl="0" algn="l" rtl="0">
              <a:lnSpc>
                <a:spcPct val="90000"/>
              </a:lnSpc>
              <a:spcBef>
                <a:spcPts val="0"/>
              </a:spcBef>
              <a:spcAft>
                <a:spcPts val="0"/>
              </a:spcAft>
              <a:buClr>
                <a:schemeClr val="dk1"/>
              </a:buClr>
              <a:buSzPts val="5300"/>
              <a:buFont typeface="Calibri"/>
              <a:buNone/>
              <a:defRPr sz="5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1005840" y="2190750"/>
            <a:ext cx="12618600" cy="5221500"/>
          </a:xfrm>
          <a:prstGeom prst="rect">
            <a:avLst/>
          </a:prstGeom>
          <a:noFill/>
          <a:ln>
            <a:noFill/>
          </a:ln>
        </p:spPr>
        <p:txBody>
          <a:bodyPr spcFirstLastPara="1" wrap="square" lIns="109725" tIns="54850" rIns="109725" bIns="54850" anchor="t" anchorCtr="0">
            <a:noAutofit/>
          </a:bodyPr>
          <a:lstStyle>
            <a:lvl1pPr marL="457200" marR="0" lvl="0" indent="-444500" algn="l" rtl="0">
              <a:lnSpc>
                <a:spcPct val="90000"/>
              </a:lnSpc>
              <a:spcBef>
                <a:spcPts val="1300"/>
              </a:spcBef>
              <a:spcAft>
                <a:spcPts val="0"/>
              </a:spcAft>
              <a:buClr>
                <a:schemeClr val="dk1"/>
              </a:buClr>
              <a:buSzPts val="3400"/>
              <a:buFont typeface="Arial"/>
              <a:buChar char="•"/>
              <a:defRPr sz="3400" b="0" i="0" u="none" strike="noStrike" cap="none">
                <a:solidFill>
                  <a:schemeClr val="dk1"/>
                </a:solidFill>
                <a:latin typeface="Calibri"/>
                <a:ea typeface="Calibri"/>
                <a:cs typeface="Calibri"/>
                <a:sym typeface="Calibri"/>
              </a:defRPr>
            </a:lvl1pPr>
            <a:lvl2pPr marL="914400" marR="0" lvl="1" indent="-412750" algn="l" rtl="0">
              <a:lnSpc>
                <a:spcPct val="90000"/>
              </a:lnSpc>
              <a:spcBef>
                <a:spcPts val="6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4pPr>
            <a:lvl5pPr marL="2286000" marR="0" lvl="4"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5pPr>
            <a:lvl6pPr marL="2743200" marR="0" lvl="5"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marR="0" lvl="0" algn="l"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marR="0" lvl="0" algn="ctr"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ctrTitle"/>
          </p:nvPr>
        </p:nvSpPr>
        <p:spPr>
          <a:xfrm>
            <a:off x="9908888" y="3288318"/>
            <a:ext cx="4480200" cy="2797800"/>
          </a:xfrm>
          <a:prstGeom prst="rect">
            <a:avLst/>
          </a:prstGeom>
          <a:noFill/>
          <a:ln>
            <a:noFill/>
          </a:ln>
        </p:spPr>
        <p:txBody>
          <a:bodyPr spcFirstLastPara="1" wrap="square" lIns="109725" tIns="54850" rIns="109725" bIns="54850" anchor="b" anchorCtr="0">
            <a:noAutofit/>
          </a:bodyPr>
          <a:lstStyle/>
          <a:p>
            <a:pPr marL="0" lvl="0" indent="0" algn="ctr" rtl="0">
              <a:lnSpc>
                <a:spcPct val="90000"/>
              </a:lnSpc>
              <a:spcBef>
                <a:spcPts val="0"/>
              </a:spcBef>
              <a:spcAft>
                <a:spcPts val="0"/>
              </a:spcAft>
              <a:buClr>
                <a:schemeClr val="dk1"/>
              </a:buClr>
              <a:buSzPts val="7200"/>
              <a:buFont typeface="Calibri"/>
              <a:buNone/>
            </a:pP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endParaRPr sz="2900">
              <a:solidFill>
                <a:srgbClr val="C00000"/>
              </a:solidFill>
            </a:endParaRPr>
          </a:p>
        </p:txBody>
      </p:sp>
      <p:sp>
        <p:nvSpPr>
          <p:cNvPr id="125" name="Google Shape;125;p1"/>
          <p:cNvSpPr txBox="1"/>
          <p:nvPr/>
        </p:nvSpPr>
        <p:spPr>
          <a:xfrm>
            <a:off x="624300" y="1710691"/>
            <a:ext cx="13381800" cy="5311200"/>
          </a:xfrm>
          <a:prstGeom prst="rect">
            <a:avLst/>
          </a:prstGeom>
          <a:noFill/>
          <a:ln w="9525" cap="flat" cmpd="sng">
            <a:solidFill>
              <a:schemeClr val="lt1"/>
            </a:solidFill>
            <a:prstDash val="solid"/>
            <a:round/>
            <a:headEnd type="none" w="sm" len="sm"/>
            <a:tailEnd type="none" w="sm" len="sm"/>
          </a:ln>
        </p:spPr>
        <p:txBody>
          <a:bodyPr spcFirstLastPara="1" wrap="square" lIns="109725" tIns="109725" rIns="109725" bIns="1097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en-US" sz="2900" b="1" i="0" u="sng" strike="noStrike" cap="none" dirty="0">
                <a:solidFill>
                  <a:srgbClr val="15537E"/>
                </a:solidFill>
                <a:latin typeface="Times New Roman"/>
                <a:ea typeface="Times New Roman"/>
                <a:cs typeface="Times New Roman"/>
                <a:sym typeface="Times New Roman"/>
              </a:rPr>
              <a:t>Department of Computer Engineering</a:t>
            </a:r>
            <a:r>
              <a:rPr lang="en-US" sz="2400" b="1" i="0" u="sng" strike="noStrike" cap="none" dirty="0">
                <a:solidFill>
                  <a:srgbClr val="15537E"/>
                </a:solidFill>
                <a:latin typeface="Times New Roman"/>
                <a:ea typeface="Times New Roman"/>
                <a:cs typeface="Times New Roman"/>
                <a:sym typeface="Times New Roman"/>
              </a:rPr>
              <a:t> </a:t>
            </a:r>
            <a:endParaRPr sz="2400" b="1" i="0" u="sng" strike="noStrike" cap="none" dirty="0">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15537E"/>
                </a:solidFill>
                <a:latin typeface="Times New Roman"/>
                <a:ea typeface="Times New Roman"/>
                <a:cs typeface="Times New Roman"/>
                <a:sym typeface="Times New Roman"/>
              </a:rPr>
              <a:t>Academic Year 2024-25</a:t>
            </a:r>
            <a:endParaRPr sz="2400" b="1" i="0" u="none" strike="noStrike" cap="none" dirty="0">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35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25000"/>
              </a:lnSpc>
              <a:spcBef>
                <a:spcPts val="0"/>
              </a:spcBef>
              <a:spcAft>
                <a:spcPts val="0"/>
              </a:spcAft>
              <a:buClr>
                <a:srgbClr val="1F1E1E"/>
              </a:buClr>
              <a:buSzPts val="7000"/>
              <a:buFont typeface="Red Hat Text"/>
              <a:buNone/>
            </a:pPr>
            <a:r>
              <a:rPr lang="en-US" sz="3500" b="1" i="0" u="none" strike="noStrike" cap="none" dirty="0">
                <a:solidFill>
                  <a:srgbClr val="C00000"/>
                </a:solidFill>
                <a:latin typeface="Times New Roman"/>
                <a:ea typeface="Times New Roman"/>
                <a:cs typeface="Times New Roman"/>
                <a:sym typeface="Times New Roman"/>
              </a:rPr>
              <a:t>Case Study: Environmental Domain</a:t>
            </a:r>
            <a:endParaRPr dirty="0"/>
          </a:p>
          <a:p>
            <a:pPr marL="0" marR="0" lvl="0" indent="0" algn="ctr" rtl="0">
              <a:lnSpc>
                <a:spcPct val="125000"/>
              </a:lnSpc>
              <a:spcBef>
                <a:spcPts val="0"/>
              </a:spcBef>
              <a:spcAft>
                <a:spcPts val="0"/>
              </a:spcAft>
              <a:buClr>
                <a:srgbClr val="1F1E1E"/>
              </a:buClr>
              <a:buSzPts val="7000"/>
              <a:buFont typeface="Red Hat Text"/>
              <a:buNone/>
            </a:pPr>
            <a:r>
              <a:rPr lang="en-US" sz="2800" b="1" i="0" u="sng" strike="noStrike" cap="none" dirty="0">
                <a:solidFill>
                  <a:srgbClr val="C00000"/>
                </a:solidFill>
                <a:latin typeface="Times New Roman"/>
                <a:ea typeface="Times New Roman"/>
                <a:cs typeface="Times New Roman"/>
                <a:sym typeface="Times New Roman"/>
              </a:rPr>
              <a:t>Problem</a:t>
            </a:r>
            <a:r>
              <a:rPr lang="en-US" sz="2800" b="1" i="0" u="none" strike="noStrike" cap="none" dirty="0">
                <a:solidFill>
                  <a:srgbClr val="C00000"/>
                </a:solidFill>
                <a:latin typeface="Times New Roman"/>
                <a:ea typeface="Times New Roman"/>
                <a:cs typeface="Times New Roman"/>
                <a:sym typeface="Times New Roman"/>
              </a:rPr>
              <a:t>: Multiple linear regression comment on Correlation with an example</a:t>
            </a:r>
            <a:endParaRPr dirty="0"/>
          </a:p>
          <a:p>
            <a:pPr marL="0" marR="0" lvl="0" indent="0" algn="ctr" rtl="0">
              <a:lnSpc>
                <a:spcPct val="125000"/>
              </a:lnSpc>
              <a:spcBef>
                <a:spcPts val="0"/>
              </a:spcBef>
              <a:spcAft>
                <a:spcPts val="0"/>
              </a:spcAft>
              <a:buClr>
                <a:srgbClr val="1F1E1E"/>
              </a:buClr>
              <a:buSzPts val="7000"/>
              <a:buFont typeface="Red Hat Text"/>
              <a:buNone/>
            </a:pPr>
            <a:endParaRPr sz="2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sng" strike="noStrike" cap="none" dirty="0">
                <a:solidFill>
                  <a:srgbClr val="C00000"/>
                </a:solidFill>
                <a:latin typeface="Times New Roman"/>
                <a:ea typeface="Times New Roman"/>
                <a:cs typeface="Times New Roman"/>
                <a:sym typeface="Times New Roman"/>
              </a:rPr>
              <a:t>Group Members:</a:t>
            </a:r>
            <a:r>
              <a:rPr lang="en-US" sz="2200" b="1" i="0" u="none" strike="noStrike" cap="none" dirty="0">
                <a:solidFill>
                  <a:srgbClr val="C00000"/>
                </a:solidFill>
                <a:latin typeface="Times New Roman"/>
                <a:ea typeface="Times New Roman"/>
                <a:cs typeface="Times New Roman"/>
                <a:sym typeface="Times New Roman"/>
              </a:rPr>
              <a:t>      </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Pratul Jagtap – TY-A-46</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 Pranav Lohar – TY-A-53</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Raj More – TY-A-61</a:t>
            </a:r>
            <a:endParaRPr sz="1800" b="0"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dirty="0">
                <a:solidFill>
                  <a:schemeClr val="dk1"/>
                </a:solidFill>
                <a:latin typeface="Times New Roman"/>
                <a:ea typeface="Times New Roman"/>
                <a:cs typeface="Times New Roman"/>
                <a:sym typeface="Times New Roman"/>
              </a:rPr>
              <a:t> </a:t>
            </a:r>
            <a:r>
              <a:rPr lang="en-US" sz="2200" b="1" i="0" u="sng" strike="noStrike" cap="none" dirty="0">
                <a:solidFill>
                  <a:srgbClr val="C00000"/>
                </a:solidFill>
                <a:latin typeface="Times New Roman"/>
                <a:ea typeface="Times New Roman"/>
                <a:cs typeface="Times New Roman"/>
                <a:sym typeface="Times New Roman"/>
              </a:rPr>
              <a:t>Guide:</a:t>
            </a:r>
            <a:endParaRPr sz="2200" b="1" i="0" u="sng"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200" b="1" i="0" u="none" strike="noStrike" cap="none" dirty="0">
                <a:solidFill>
                  <a:srgbClr val="C00000"/>
                </a:solidFill>
                <a:latin typeface="Times New Roman"/>
                <a:ea typeface="Times New Roman"/>
                <a:cs typeface="Times New Roman"/>
                <a:sym typeface="Times New Roman"/>
              </a:rPr>
              <a:t>Dr. Jyoti </a:t>
            </a:r>
            <a:r>
              <a:rPr lang="en-US" sz="2200" b="1" i="0" u="none" strike="noStrike" cap="none" dirty="0" err="1">
                <a:solidFill>
                  <a:srgbClr val="C00000"/>
                </a:solidFill>
                <a:latin typeface="Times New Roman"/>
                <a:ea typeface="Times New Roman"/>
                <a:cs typeface="Times New Roman"/>
                <a:sym typeface="Times New Roman"/>
              </a:rPr>
              <a:t>Wadmare</a:t>
            </a:r>
            <a:endParaRPr sz="2200" b="1" i="0" u="none" strike="noStrike" cap="none" dirty="0">
              <a:solidFill>
                <a:srgbClr val="C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3500"/>
              <a:buFont typeface="Arial"/>
              <a:buNone/>
            </a:pP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500"/>
              <a:buFont typeface="Arial"/>
              <a:buNone/>
            </a:pPr>
            <a:endParaRPr sz="3500" b="0" i="0" u="none" strike="noStrike" cap="none" dirty="0">
              <a:solidFill>
                <a:schemeClr val="dk1"/>
              </a:solidFill>
              <a:latin typeface="Times New Roman"/>
              <a:ea typeface="Times New Roman"/>
              <a:cs typeface="Times New Roman"/>
              <a:sym typeface="Times New Roman"/>
            </a:endParaRPr>
          </a:p>
        </p:txBody>
      </p:sp>
      <p:pic>
        <p:nvPicPr>
          <p:cNvPr id="126" name="Google Shape;126;p1"/>
          <p:cNvPicPr preferRelativeResize="0"/>
          <p:nvPr/>
        </p:nvPicPr>
        <p:blipFill rotWithShape="1">
          <a:blip r:embed="rId3">
            <a:alphaModFix/>
          </a:blip>
          <a:srcRect/>
          <a:stretch/>
        </p:blipFill>
        <p:spPr>
          <a:xfrm rot="5400000">
            <a:off x="5792976" y="1865237"/>
            <a:ext cx="573669" cy="12159612"/>
          </a:xfrm>
          <a:prstGeom prst="rect">
            <a:avLst/>
          </a:prstGeom>
          <a:noFill/>
          <a:ln>
            <a:noFill/>
          </a:ln>
        </p:spPr>
      </p:pic>
      <p:pic>
        <p:nvPicPr>
          <p:cNvPr id="127" name="Google Shape;127;p1"/>
          <p:cNvPicPr preferRelativeResize="0"/>
          <p:nvPr/>
        </p:nvPicPr>
        <p:blipFill rotWithShape="1">
          <a:blip r:embed="rId4">
            <a:alphaModFix/>
          </a:blip>
          <a:srcRect/>
          <a:stretch/>
        </p:blipFill>
        <p:spPr>
          <a:xfrm rot="5400000">
            <a:off x="13102145" y="6709554"/>
            <a:ext cx="573670" cy="2490005"/>
          </a:xfrm>
          <a:prstGeom prst="rect">
            <a:avLst/>
          </a:prstGeom>
          <a:noFill/>
          <a:ln>
            <a:noFill/>
          </a:ln>
        </p:spPr>
      </p:pic>
      <p:pic>
        <p:nvPicPr>
          <p:cNvPr id="128" name="Google Shape;128;p1"/>
          <p:cNvPicPr preferRelativeResize="0"/>
          <p:nvPr/>
        </p:nvPicPr>
        <p:blipFill rotWithShape="1">
          <a:blip r:embed="rId5">
            <a:alphaModFix/>
          </a:blip>
          <a:srcRect/>
          <a:stretch/>
        </p:blipFill>
        <p:spPr>
          <a:xfrm rot="5400000">
            <a:off x="225992" y="7046712"/>
            <a:ext cx="415298" cy="867275"/>
          </a:xfrm>
          <a:prstGeom prst="rect">
            <a:avLst/>
          </a:prstGeom>
          <a:noFill/>
          <a:ln>
            <a:noFill/>
          </a:ln>
        </p:spPr>
      </p:pic>
      <p:pic>
        <p:nvPicPr>
          <p:cNvPr id="129" name="Google Shape;129;p1"/>
          <p:cNvPicPr preferRelativeResize="0"/>
          <p:nvPr/>
        </p:nvPicPr>
        <p:blipFill rotWithShape="1">
          <a:blip r:embed="rId6">
            <a:alphaModFix/>
          </a:blip>
          <a:srcRect/>
          <a:stretch/>
        </p:blipFill>
        <p:spPr>
          <a:xfrm>
            <a:off x="250246" y="134809"/>
            <a:ext cx="14129908" cy="16625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203" name="Google Shape;203;p10"/>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Correlation: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Correlation measures the strength and direction of a linear relationship between two variables. It helps determine which features are strongly related (positive or negative) to the target variable and which are unrelated to the same.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The Coefficient of Correlation’s value ranges between -1 and 1, where: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04" name="Google Shape;204;p10"/>
          <p:cNvGraphicFramePr/>
          <p:nvPr/>
        </p:nvGraphicFramePr>
        <p:xfrm>
          <a:off x="2356021" y="4430485"/>
          <a:ext cx="9399375" cy="1371630"/>
        </p:xfrm>
        <a:graphic>
          <a:graphicData uri="http://schemas.openxmlformats.org/drawingml/2006/table">
            <a:tbl>
              <a:tblPr firstRow="1" bandRow="1">
                <a:noFill/>
                <a:tableStyleId>{7E1E8400-A406-461D-B938-5288E141E1ED}</a:tableStyleId>
              </a:tblPr>
              <a:tblGrid>
                <a:gridCol w="576650">
                  <a:extLst>
                    <a:ext uri="{9D8B030D-6E8A-4147-A177-3AD203B41FA5}">
                      <a16:colId xmlns:a16="http://schemas.microsoft.com/office/drawing/2014/main" val="20000"/>
                    </a:ext>
                  </a:extLst>
                </a:gridCol>
                <a:gridCol w="543700">
                  <a:extLst>
                    <a:ext uri="{9D8B030D-6E8A-4147-A177-3AD203B41FA5}">
                      <a16:colId xmlns:a16="http://schemas.microsoft.com/office/drawing/2014/main" val="20001"/>
                    </a:ext>
                  </a:extLst>
                </a:gridCol>
                <a:gridCol w="8279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Positive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0</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rgbClr val="C00000"/>
                          </a:solidFill>
                          <a:latin typeface="Times New Roman"/>
                          <a:ea typeface="Times New Roman"/>
                          <a:cs typeface="Times New Roman"/>
                          <a:sym typeface="Times New Roman"/>
                        </a:rPr>
                        <a:t>No correlation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Negative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0" name="Google Shape;210;p11"/>
          <p:cNvPicPr preferRelativeResize="0"/>
          <p:nvPr/>
        </p:nvPicPr>
        <p:blipFill rotWithShape="1">
          <a:blip r:embed="rId3">
            <a:alphaModFix/>
          </a:blip>
          <a:srcRect/>
          <a:stretch/>
        </p:blipFill>
        <p:spPr>
          <a:xfrm>
            <a:off x="3247040" y="1106712"/>
            <a:ext cx="8136320" cy="6203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6" name="Google Shape;216;p12"/>
          <p:cNvPicPr preferRelativeResize="0"/>
          <p:nvPr/>
        </p:nvPicPr>
        <p:blipFill rotWithShape="1">
          <a:blip r:embed="rId3">
            <a:alphaModFix/>
          </a:blip>
          <a:srcRect/>
          <a:stretch/>
        </p:blipFill>
        <p:spPr>
          <a:xfrm>
            <a:off x="3018941" y="1156537"/>
            <a:ext cx="8592518" cy="55077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sp>
        <p:nvSpPr>
          <p:cNvPr id="222" name="Google Shape;222;p13"/>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Performance Metrics: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Absolute Error (MAE): 55.4753</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Squared Error (MSE): 6032.3804</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R2 Score: 0.6762</a:t>
            </a:r>
            <a:endParaRPr/>
          </a:p>
          <a:p>
            <a:pPr marL="457200" marR="0" lvl="0" indent="-38735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Feature Coefficients:</a:t>
            </a:r>
            <a:endParaRPr/>
          </a:p>
          <a:p>
            <a:pPr marL="0" marR="0" lvl="0" indent="0" algn="just"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23" name="Google Shape;223;p13"/>
          <p:cNvGraphicFramePr/>
          <p:nvPr>
            <p:extLst>
              <p:ext uri="{D42A27DB-BD31-4B8C-83A1-F6EECF244321}">
                <p14:modId xmlns:p14="http://schemas.microsoft.com/office/powerpoint/2010/main" val="3458308771"/>
              </p:ext>
            </p:extLst>
          </p:nvPr>
        </p:nvGraphicFramePr>
        <p:xfrm>
          <a:off x="1431030" y="4114800"/>
          <a:ext cx="11768325" cy="2282375"/>
        </p:xfrm>
        <a:graphic>
          <a:graphicData uri="http://schemas.openxmlformats.org/drawingml/2006/table">
            <a:tbl>
              <a:tblPr firstRow="1" bandRow="1">
                <a:noFill/>
                <a:tableStyleId>{7E1E8400-A406-461D-B938-5288E141E1ED}</a:tableStyleId>
              </a:tblPr>
              <a:tblGrid>
                <a:gridCol w="3922775">
                  <a:extLst>
                    <a:ext uri="{9D8B030D-6E8A-4147-A177-3AD203B41FA5}">
                      <a16:colId xmlns:a16="http://schemas.microsoft.com/office/drawing/2014/main" val="20000"/>
                    </a:ext>
                  </a:extLst>
                </a:gridCol>
                <a:gridCol w="3922775">
                  <a:extLst>
                    <a:ext uri="{9D8B030D-6E8A-4147-A177-3AD203B41FA5}">
                      <a16:colId xmlns:a16="http://schemas.microsoft.com/office/drawing/2014/main" val="20001"/>
                    </a:ext>
                  </a:extLst>
                </a:gridCol>
                <a:gridCol w="3922775">
                  <a:extLst>
                    <a:ext uri="{9D8B030D-6E8A-4147-A177-3AD203B41FA5}">
                      <a16:colId xmlns:a16="http://schemas.microsoft.com/office/drawing/2014/main" val="20002"/>
                    </a:ext>
                  </a:extLst>
                </a:gridCol>
              </a:tblGrid>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extLst>
                  <a:ext uri="{0D108BD9-81ED-4DB2-BD59-A6C34878D82A}">
                    <a16:rowId xmlns:a16="http://schemas.microsoft.com/office/drawing/2014/main" val="10000"/>
                  </a:ext>
                </a:extLst>
              </a:tr>
              <a:tr h="10713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nchor="ctr"/>
                </a:tc>
                <a:extLst>
                  <a:ext uri="{0D108BD9-81ED-4DB2-BD59-A6C34878D82A}">
                    <a16:rowId xmlns:a16="http://schemas.microsoft.com/office/drawing/2014/main" val="10001"/>
                  </a:ext>
                </a:extLst>
              </a:tr>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F4C1CF8-866A-4AEB-81B2-566885D085F9}"/>
                  </a:ext>
                </a:extLst>
              </p:cNvPr>
              <p:cNvGraphicFramePr>
                <a:graphicFrameLocks noGrp="1"/>
              </p:cNvGraphicFramePr>
              <p:nvPr>
                <p:extLst>
                  <p:ext uri="{D42A27DB-BD31-4B8C-83A1-F6EECF244321}">
                    <p14:modId xmlns:p14="http://schemas.microsoft.com/office/powerpoint/2010/main" val="2946360402"/>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Temperature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oMath>
                          </a14:m>
                          <a:r>
                            <a:rPr lang="en-IN" sz="2000" dirty="0">
                              <a:solidFill>
                                <a:srgbClr val="C00000"/>
                              </a:solidFill>
                              <a:latin typeface="Times New Roman" panose="02020603050405020304" pitchFamily="18" charset="0"/>
                              <a:cs typeface="Times New Roman" panose="02020603050405020304" pitchFamily="18" charset="0"/>
                            </a:rPr>
                            <a:t>: 2.7501</a:t>
                          </a: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Humidity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2</m:t>
                                  </m:r>
                                </m:sub>
                              </m:sSub>
                              <m:r>
                                <a:rPr lang="en-US" sz="2000" b="0" i="1" smtClean="0">
                                  <a:solidFill>
                                    <a:srgbClr val="C00000"/>
                                  </a:solidFill>
                                  <a:latin typeface="Cambria Math" panose="02040503050406030204" pitchFamily="18" charset="0"/>
                                </a:rPr>
                                <m:t>):0.0559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NO2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3</m:t>
                                  </m:r>
                                </m:sub>
                              </m:sSub>
                              <m:r>
                                <a:rPr lang="en-US" sz="2000" b="0" i="1" smtClean="0">
                                  <a:solidFill>
                                    <a:srgbClr val="C00000"/>
                                  </a:solidFill>
                                  <a:latin typeface="Cambria Math" panose="02040503050406030204" pitchFamily="18" charset="0"/>
                                </a:rPr>
                                <m:t>):1.5186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4289539"/>
                      </a:ext>
                    </a:extLst>
                  </a:tr>
                  <a:tr h="1071317">
                    <a:tc>
                      <a:txBody>
                        <a:bodyPr/>
                        <a:lstStyle/>
                        <a:p>
                          <a:r>
                            <a:rPr lang="en-US" sz="2000" dirty="0">
                              <a:solidFill>
                                <a:srgbClr val="C00000"/>
                              </a:solidFill>
                              <a:latin typeface="Times New Roman" panose="02020603050405020304" pitchFamily="18" charset="0"/>
                              <a:cs typeface="Times New Roman" panose="02020603050405020304" pitchFamily="18" charset="0"/>
                            </a:rPr>
                            <a:t>SO2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4</m:t>
                                  </m:r>
                                </m:sub>
                              </m:sSub>
                              <m:r>
                                <a:rPr lang="en-US" sz="2000" b="0" i="1" smtClean="0">
                                  <a:solidFill>
                                    <a:srgbClr val="C00000"/>
                                  </a:solidFill>
                                  <a:latin typeface="Cambria Math" panose="02040503050406030204" pitchFamily="18" charset="0"/>
                                </a:rPr>
                                <m:t>):5.5186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CO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5</m:t>
                                  </m:r>
                                </m:sub>
                              </m:sSub>
                              <m:r>
                                <a:rPr lang="en-US" sz="2000" b="0" i="1" smtClean="0">
                                  <a:solidFill>
                                    <a:srgbClr val="C00000"/>
                                  </a:solidFill>
                                  <a:latin typeface="Cambria Math" panose="02040503050406030204" pitchFamily="18" charset="0"/>
                                </a:rPr>
                                <m:t>):15.902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Proximity To Industrial Areas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6</m:t>
                                  </m:r>
                                </m:sub>
                              </m:sSub>
                              <m:r>
                                <a:rPr lang="en-US" sz="2000" b="0" i="1" smtClean="0">
                                  <a:solidFill>
                                    <a:srgbClr val="C00000"/>
                                  </a:solidFill>
                                  <a:latin typeface="Cambria Math" panose="02040503050406030204" pitchFamily="18" charset="0"/>
                                </a:rPr>
                                <m:t>):−6.6977</m:t>
                              </m:r>
                            </m:oMath>
                          </a14:m>
                          <a:endParaRPr lang="en-US"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2586854"/>
                      </a:ext>
                    </a:extLst>
                  </a:tr>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Population Density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7</m:t>
                                  </m:r>
                                </m:sub>
                              </m:sSub>
                              <m:r>
                                <a:rPr lang="en-US" sz="2000" b="0" i="1" smtClean="0">
                                  <a:solidFill>
                                    <a:srgbClr val="C00000"/>
                                  </a:solidFill>
                                  <a:latin typeface="Cambria Math" panose="02040503050406030204" pitchFamily="18" charset="0"/>
                                </a:rPr>
                                <m:t>):0.059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Green Cover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8</m:t>
                                  </m:r>
                                </m:sub>
                              </m:sSub>
                              <m:r>
                                <a:rPr lang="en-US" sz="2000" b="0" i="1" smtClean="0">
                                  <a:solidFill>
                                    <a:srgbClr val="C00000"/>
                                  </a:solidFill>
                                  <a:latin typeface="Cambria Math" panose="02040503050406030204" pitchFamily="18" charset="0"/>
                                </a:rPr>
                                <m:t>):−0.3542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Intercept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0</m:t>
                                  </m:r>
                                </m:sub>
                              </m:sSub>
                              <m:r>
                                <a:rPr lang="en-US" sz="2000" b="0" i="1" smtClean="0">
                                  <a:solidFill>
                                    <a:srgbClr val="C00000"/>
                                  </a:solidFill>
                                  <a:latin typeface="Cambria Math" panose="02040503050406030204" pitchFamily="18" charset="0"/>
                                </a:rPr>
                                <m:t>):−5.632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89318711"/>
                      </a:ext>
                    </a:extLst>
                  </a:tr>
                </a:tbl>
              </a:graphicData>
            </a:graphic>
          </p:graphicFrame>
        </mc:Choice>
        <mc:Fallback xmlns="">
          <p:graphicFrame>
            <p:nvGraphicFramePr>
              <p:cNvPr id="3" name="Table 2">
                <a:extLst>
                  <a:ext uri="{FF2B5EF4-FFF2-40B4-BE49-F238E27FC236}">
                    <a16:creationId xmlns:a16="http://schemas.microsoft.com/office/drawing/2014/main" id="{6F4C1CF8-866A-4AEB-81B2-566885D085F9}"/>
                  </a:ext>
                </a:extLst>
              </p:cNvPr>
              <p:cNvGraphicFramePr>
                <a:graphicFrameLocks noGrp="1"/>
              </p:cNvGraphicFramePr>
              <p:nvPr>
                <p:extLst>
                  <p:ext uri="{D42A27DB-BD31-4B8C-83A1-F6EECF244321}">
                    <p14:modId xmlns:p14="http://schemas.microsoft.com/office/powerpoint/2010/main" val="2946360402"/>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endParaRPr lang="en-US"/>
                        </a:p>
                      </a:txBody>
                      <a:tcPr anchor="ctr">
                        <a:blipFill>
                          <a:blip r:embed="rId3"/>
                          <a:stretch>
                            <a:fillRect l="-155" t="-2020" r="-200311" b="-280808"/>
                          </a:stretch>
                        </a:blipFill>
                      </a:tcPr>
                    </a:tc>
                    <a:tc>
                      <a:txBody>
                        <a:bodyPr/>
                        <a:lstStyle/>
                        <a:p>
                          <a:endParaRPr lang="en-US"/>
                        </a:p>
                      </a:txBody>
                      <a:tcPr anchor="ctr">
                        <a:blipFill>
                          <a:blip r:embed="rId3"/>
                          <a:stretch>
                            <a:fillRect l="-100155" t="-2020" r="-100311" b="-280808"/>
                          </a:stretch>
                        </a:blipFill>
                      </a:tcPr>
                    </a:tc>
                    <a:tc>
                      <a:txBody>
                        <a:bodyPr/>
                        <a:lstStyle/>
                        <a:p>
                          <a:endParaRPr lang="en-US"/>
                        </a:p>
                      </a:txBody>
                      <a:tcPr anchor="ctr">
                        <a:blipFill>
                          <a:blip r:embed="rId3"/>
                          <a:stretch>
                            <a:fillRect l="-200155" t="-2020" r="-311" b="-280808"/>
                          </a:stretch>
                        </a:blipFill>
                      </a:tcPr>
                    </a:tc>
                    <a:extLst>
                      <a:ext uri="{0D108BD9-81ED-4DB2-BD59-A6C34878D82A}">
                        <a16:rowId xmlns:a16="http://schemas.microsoft.com/office/drawing/2014/main" val="2544289539"/>
                      </a:ext>
                    </a:extLst>
                  </a:tr>
                  <a:tr h="1071317">
                    <a:tc>
                      <a:txBody>
                        <a:bodyPr/>
                        <a:lstStyle/>
                        <a:p>
                          <a:endParaRPr lang="en-US"/>
                        </a:p>
                      </a:txBody>
                      <a:tcPr anchor="ctr">
                        <a:blipFill>
                          <a:blip r:embed="rId3"/>
                          <a:stretch>
                            <a:fillRect l="-155" t="-57062" r="-200311" b="-57062"/>
                          </a:stretch>
                        </a:blipFill>
                      </a:tcPr>
                    </a:tc>
                    <a:tc>
                      <a:txBody>
                        <a:bodyPr/>
                        <a:lstStyle/>
                        <a:p>
                          <a:endParaRPr lang="en-US"/>
                        </a:p>
                      </a:txBody>
                      <a:tcPr anchor="ctr">
                        <a:blipFill>
                          <a:blip r:embed="rId3"/>
                          <a:stretch>
                            <a:fillRect l="-100155" t="-57062" r="-100311" b="-57062"/>
                          </a:stretch>
                        </a:blipFill>
                      </a:tcPr>
                    </a:tc>
                    <a:tc>
                      <a:txBody>
                        <a:bodyPr/>
                        <a:lstStyle/>
                        <a:p>
                          <a:endParaRPr lang="en-US"/>
                        </a:p>
                      </a:txBody>
                      <a:tcPr anchor="ctr">
                        <a:blipFill>
                          <a:blip r:embed="rId3"/>
                          <a:stretch>
                            <a:fillRect l="-200155" t="-57062" r="-311" b="-57062"/>
                          </a:stretch>
                        </a:blipFill>
                      </a:tcPr>
                    </a:tc>
                    <a:extLst>
                      <a:ext uri="{0D108BD9-81ED-4DB2-BD59-A6C34878D82A}">
                        <a16:rowId xmlns:a16="http://schemas.microsoft.com/office/drawing/2014/main" val="2112586854"/>
                      </a:ext>
                    </a:extLst>
                  </a:tr>
                  <a:tr h="605527">
                    <a:tc>
                      <a:txBody>
                        <a:bodyPr/>
                        <a:lstStyle/>
                        <a:p>
                          <a:endParaRPr lang="en-US"/>
                        </a:p>
                      </a:txBody>
                      <a:tcPr anchor="ctr">
                        <a:blipFill>
                          <a:blip r:embed="rId3"/>
                          <a:stretch>
                            <a:fillRect l="-155" t="-280808" r="-200311" b="-2020"/>
                          </a:stretch>
                        </a:blipFill>
                      </a:tcPr>
                    </a:tc>
                    <a:tc>
                      <a:txBody>
                        <a:bodyPr/>
                        <a:lstStyle/>
                        <a:p>
                          <a:endParaRPr lang="en-US"/>
                        </a:p>
                      </a:txBody>
                      <a:tcPr anchor="ctr">
                        <a:blipFill>
                          <a:blip r:embed="rId3"/>
                          <a:stretch>
                            <a:fillRect l="-100155" t="-280808" r="-100311" b="-2020"/>
                          </a:stretch>
                        </a:blipFill>
                      </a:tcPr>
                    </a:tc>
                    <a:tc>
                      <a:txBody>
                        <a:bodyPr/>
                        <a:lstStyle/>
                        <a:p>
                          <a:endParaRPr lang="en-US"/>
                        </a:p>
                      </a:txBody>
                      <a:tcPr anchor="ctr">
                        <a:blipFill>
                          <a:blip r:embed="rId3"/>
                          <a:stretch>
                            <a:fillRect l="-200155" t="-280808" r="-311" b="-2020"/>
                          </a:stretch>
                        </a:blipFill>
                      </a:tcPr>
                    </a:tc>
                    <a:extLst>
                      <a:ext uri="{0D108BD9-81ED-4DB2-BD59-A6C34878D82A}">
                        <a16:rowId xmlns:a16="http://schemas.microsoft.com/office/drawing/2014/main" val="1989318711"/>
                      </a:ext>
                    </a:extLst>
                  </a:tr>
                </a:tbl>
              </a:graphicData>
            </a:graphic>
          </p:graphicFrame>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Conclusion</a:t>
            </a:r>
            <a:endParaRPr sz="4320" b="0">
              <a:latin typeface="Times New Roman"/>
              <a:ea typeface="Times New Roman"/>
              <a:cs typeface="Times New Roman"/>
              <a:sym typeface="Times New Roman"/>
            </a:endParaRPr>
          </a:p>
        </p:txBody>
      </p:sp>
      <p:sp>
        <p:nvSpPr>
          <p:cNvPr id="229" name="Google Shape;229;p14"/>
          <p:cNvSpPr txBox="1"/>
          <p:nvPr/>
        </p:nvSpPr>
        <p:spPr>
          <a:xfrm>
            <a:off x="546934" y="1969279"/>
            <a:ext cx="9674752" cy="41549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dirty="0">
                <a:solidFill>
                  <a:srgbClr val="C00000"/>
                </a:solidFill>
                <a:latin typeface="Times New Roman"/>
                <a:ea typeface="Times New Roman"/>
                <a:cs typeface="Times New Roman"/>
                <a:sym typeface="Times New Roman"/>
              </a:rPr>
              <a:t>The analysis of the AQI dataset using Multiple Linear Regression (MLR) emphasizes the influence of various </a:t>
            </a:r>
            <a:r>
              <a:rPr lang="en-US" sz="2400" b="1" i="0" u="none" strike="noStrike" cap="none" dirty="0">
                <a:solidFill>
                  <a:srgbClr val="C00000"/>
                </a:solidFill>
                <a:latin typeface="Times New Roman"/>
                <a:ea typeface="Times New Roman"/>
                <a:cs typeface="Times New Roman"/>
                <a:sym typeface="Times New Roman"/>
              </a:rPr>
              <a:t>environmental</a:t>
            </a:r>
            <a:r>
              <a:rPr lang="en-US" sz="2400" b="0" i="0" u="none" strike="noStrike" cap="none" dirty="0">
                <a:solidFill>
                  <a:srgbClr val="C00000"/>
                </a:solidFill>
                <a:latin typeface="Times New Roman"/>
                <a:ea typeface="Times New Roman"/>
                <a:cs typeface="Times New Roman"/>
                <a:sym typeface="Times New Roman"/>
              </a:rPr>
              <a:t> and </a:t>
            </a:r>
            <a:r>
              <a:rPr lang="en-US" sz="2400" b="1" i="0" u="none" strike="noStrike" cap="none" dirty="0">
                <a:solidFill>
                  <a:srgbClr val="C00000"/>
                </a:solidFill>
                <a:latin typeface="Times New Roman"/>
                <a:ea typeface="Times New Roman"/>
                <a:cs typeface="Times New Roman"/>
                <a:sym typeface="Times New Roman"/>
              </a:rPr>
              <a:t>demographic</a:t>
            </a:r>
            <a:r>
              <a:rPr lang="en-US" sz="2400" b="0" i="0" u="none" strike="noStrike" cap="none" dirty="0">
                <a:solidFill>
                  <a:srgbClr val="C00000"/>
                </a:solidFill>
                <a:latin typeface="Times New Roman"/>
                <a:ea typeface="Times New Roman"/>
                <a:cs typeface="Times New Roman"/>
                <a:sym typeface="Times New Roman"/>
              </a:rPr>
              <a:t> predictors on air quality.</a:t>
            </a:r>
            <a:endParaRPr dirty="0"/>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dirty="0">
                <a:solidFill>
                  <a:srgbClr val="C00000"/>
                </a:solidFill>
                <a:latin typeface="Times New Roman"/>
                <a:ea typeface="Times New Roman"/>
                <a:cs typeface="Times New Roman"/>
                <a:sym typeface="Times New Roman"/>
              </a:rPr>
              <a:t>Pollutants like </a:t>
            </a:r>
            <a:r>
              <a:rPr lang="en-US" sz="2400" b="1" i="0" u="none" strike="noStrike" cap="none" dirty="0">
                <a:solidFill>
                  <a:srgbClr val="C00000"/>
                </a:solidFill>
                <a:latin typeface="Times New Roman"/>
                <a:ea typeface="Times New Roman"/>
                <a:cs typeface="Times New Roman"/>
                <a:sym typeface="Times New Roman"/>
              </a:rPr>
              <a:t>NO₂, SO₂, and CO show a strong positive influence</a:t>
            </a:r>
            <a:r>
              <a:rPr lang="en-US" sz="2400" b="0" i="0" u="none" strike="noStrike" cap="none" dirty="0">
                <a:solidFill>
                  <a:srgbClr val="C00000"/>
                </a:solidFill>
                <a:latin typeface="Times New Roman"/>
                <a:ea typeface="Times New Roman"/>
                <a:cs typeface="Times New Roman"/>
                <a:sym typeface="Times New Roman"/>
              </a:rPr>
              <a:t> on AQI, indicating their direct role in deteriorating air quality. In contrast, features like </a:t>
            </a:r>
            <a:r>
              <a:rPr lang="en-US" sz="2400" b="1" i="0" u="none" strike="noStrike" cap="none" dirty="0">
                <a:solidFill>
                  <a:srgbClr val="C00000"/>
                </a:solidFill>
                <a:latin typeface="Times New Roman"/>
                <a:ea typeface="Times New Roman"/>
                <a:cs typeface="Times New Roman"/>
                <a:sym typeface="Times New Roman"/>
              </a:rPr>
              <a:t>Green Cover are negatively correlated</a:t>
            </a:r>
            <a:r>
              <a:rPr lang="en-US" sz="2400" b="0" i="0" u="none" strike="noStrike" cap="none" dirty="0">
                <a:solidFill>
                  <a:srgbClr val="C00000"/>
                </a:solidFill>
                <a:latin typeface="Times New Roman"/>
                <a:ea typeface="Times New Roman"/>
                <a:cs typeface="Times New Roman"/>
                <a:sym typeface="Times New Roman"/>
              </a:rPr>
              <a:t>, demonstrating a protective impact.</a:t>
            </a:r>
            <a:endParaRPr dirty="0"/>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dirty="0">
                <a:solidFill>
                  <a:srgbClr val="C00000"/>
                </a:solidFill>
                <a:latin typeface="Times New Roman"/>
                <a:ea typeface="Times New Roman"/>
                <a:cs typeface="Times New Roman"/>
                <a:sym typeface="Times New Roman"/>
              </a:rPr>
              <a:t>The MLR model captures the linear relationships among predictors and AQI, providing a clear interpretation of how each factor affects air quality.</a:t>
            </a:r>
            <a:endParaRPr dirty="0"/>
          </a:p>
        </p:txBody>
      </p:sp>
      <p:pic>
        <p:nvPicPr>
          <p:cNvPr id="230" name="Google Shape;230;p14" descr="Conclusion - Free files and folders icons"/>
          <p:cNvPicPr preferRelativeResize="0"/>
          <p:nvPr/>
        </p:nvPicPr>
        <p:blipFill rotWithShape="1">
          <a:blip r:embed="rId3">
            <a:alphaModFix/>
          </a:blip>
          <a:srcRect/>
          <a:stretch/>
        </p:blipFill>
        <p:spPr>
          <a:xfrm>
            <a:off x="10537373" y="2396221"/>
            <a:ext cx="3437158" cy="34371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9EB3A5F-05CC-CD3B-055E-36EF7F6374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9B76D6-244A-BB13-80D5-0D775BBF6ED3}"/>
              </a:ext>
            </a:extLst>
          </p:cNvPr>
          <p:cNvSpPr txBox="1"/>
          <p:nvPr/>
        </p:nvSpPr>
        <p:spPr>
          <a:xfrm>
            <a:off x="5138057" y="3287486"/>
            <a:ext cx="3984171" cy="984885"/>
          </a:xfrm>
          <a:prstGeom prst="rect">
            <a:avLst/>
          </a:prstGeom>
          <a:noFill/>
        </p:spPr>
        <p:txBody>
          <a:bodyPr wrap="square" rtlCol="0">
            <a:spAutoFit/>
          </a:bodyPr>
          <a:lstStyle/>
          <a:p>
            <a:r>
              <a:rPr lang="en-US" sz="5800" dirty="0">
                <a:solidFill>
                  <a:srgbClr val="C00000"/>
                </a:solidFill>
                <a:latin typeface="Times New Roman" panose="02020603050405020304" pitchFamily="18" charset="0"/>
                <a:cs typeface="Times New Roman" panose="02020603050405020304" pitchFamily="18" charset="0"/>
              </a:rPr>
              <a:t>Thank You</a:t>
            </a:r>
            <a:endParaRPr lang="en-IN" sz="5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87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35" name="Google Shape;135;p2"/>
          <p:cNvSpPr txBox="1"/>
          <p:nvPr/>
        </p:nvSpPr>
        <p:spPr>
          <a:xfrm>
            <a:off x="1008819" y="1257667"/>
            <a:ext cx="6470504" cy="53860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C00000"/>
                </a:solidFill>
                <a:latin typeface="Times New Roman"/>
                <a:ea typeface="Times New Roman"/>
                <a:cs typeface="Times New Roman"/>
                <a:sym typeface="Times New Roman"/>
              </a:rPr>
              <a:t>What exactly is AQI?</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is a scale used to measure and report the quality of the air in a specific area. </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converts complex air pollution data into a simple, understandable </a:t>
            </a:r>
            <a:r>
              <a:rPr lang="en-US" sz="2400" b="1" i="0" u="none" strike="noStrike" cap="none">
                <a:solidFill>
                  <a:srgbClr val="C00000"/>
                </a:solidFill>
                <a:latin typeface="Times New Roman"/>
                <a:ea typeface="Times New Roman"/>
                <a:cs typeface="Times New Roman"/>
                <a:sym typeface="Times New Roman"/>
              </a:rPr>
              <a:t>number and color code</a:t>
            </a:r>
            <a:r>
              <a:rPr lang="en-US" sz="2400" b="0" i="0" u="none" strike="noStrike" cap="none">
                <a:solidFill>
                  <a:srgbClr val="C00000"/>
                </a:solidFill>
                <a:latin typeface="Times New Roman"/>
                <a:ea typeface="Times New Roman"/>
                <a:cs typeface="Times New Roman"/>
                <a:sym typeface="Times New Roman"/>
              </a:rPr>
              <a:t> that tells you how polluted the air currently is or how polluted it is </a:t>
            </a:r>
            <a:r>
              <a:rPr lang="en-US" sz="2400" b="1" i="0" u="none" strike="noStrike" cap="none">
                <a:solidFill>
                  <a:srgbClr val="C00000"/>
                </a:solidFill>
                <a:latin typeface="Times New Roman"/>
                <a:ea typeface="Times New Roman"/>
                <a:cs typeface="Times New Roman"/>
                <a:sym typeface="Times New Roman"/>
              </a:rPr>
              <a:t>forecast</a:t>
            </a:r>
            <a:r>
              <a:rPr lang="en-US" sz="2400" b="0" i="0" u="none" strike="noStrike" cap="none">
                <a:solidFill>
                  <a:srgbClr val="C00000"/>
                </a:solidFill>
                <a:latin typeface="Times New Roman"/>
                <a:ea typeface="Times New Roman"/>
                <a:cs typeface="Times New Roman"/>
                <a:sym typeface="Times New Roman"/>
              </a:rPr>
              <a:t> to become.</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1" i="1"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Air quality levels are grouped into different </a:t>
            </a:r>
            <a:r>
              <a:rPr lang="en-US" sz="2400" b="1" i="0" u="none" strike="noStrike" cap="none">
                <a:solidFill>
                  <a:srgbClr val="C00000"/>
                </a:solidFill>
                <a:latin typeface="Times New Roman"/>
                <a:ea typeface="Times New Roman"/>
                <a:cs typeface="Times New Roman"/>
                <a:sym typeface="Times New Roman"/>
              </a:rPr>
              <a:t>categories</a:t>
            </a:r>
            <a:r>
              <a:rPr lang="en-US" sz="2400" b="0" i="0" u="none" strike="noStrike" cap="none">
                <a:solidFill>
                  <a:srgbClr val="C00000"/>
                </a:solidFill>
                <a:latin typeface="Times New Roman"/>
                <a:ea typeface="Times New Roman"/>
                <a:cs typeface="Times New Roman"/>
                <a:sym typeface="Times New Roman"/>
              </a:rPr>
              <a:t> based on how much of certain pollutants are present in the air and how they can affect people's health. </a:t>
            </a:r>
            <a:endParaRPr sz="2400" b="0" i="0" u="none" strike="noStrike" cap="none">
              <a:solidFill>
                <a:srgbClr val="C00000"/>
              </a:solidFill>
              <a:latin typeface="Times New Roman"/>
              <a:ea typeface="Times New Roman"/>
              <a:cs typeface="Times New Roman"/>
              <a:sym typeface="Times New Roman"/>
            </a:endParaRPr>
          </a:p>
        </p:txBody>
      </p:sp>
      <p:pic>
        <p:nvPicPr>
          <p:cNvPr id="136" name="Google Shape;136;p2"/>
          <p:cNvPicPr preferRelativeResize="0"/>
          <p:nvPr/>
        </p:nvPicPr>
        <p:blipFill rotWithShape="1">
          <a:blip r:embed="rId3">
            <a:alphaModFix/>
          </a:blip>
          <a:srcRect l="10082" t="26597" r="9285" b="10127"/>
          <a:stretch/>
        </p:blipFill>
        <p:spPr>
          <a:xfrm>
            <a:off x="8106033" y="2597625"/>
            <a:ext cx="5597611" cy="3034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42" name="Google Shape;142;p3"/>
          <p:cNvSpPr txBox="1"/>
          <p:nvPr/>
        </p:nvSpPr>
        <p:spPr>
          <a:xfrm>
            <a:off x="281670" y="505393"/>
            <a:ext cx="84396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C00000"/>
                </a:solidFill>
                <a:latin typeface="Times New Roman"/>
                <a:ea typeface="Times New Roman"/>
                <a:cs typeface="Times New Roman"/>
                <a:sym typeface="Times New Roman"/>
              </a:rPr>
              <a:t>Importance of Monitoring AQI:</a:t>
            </a:r>
            <a:endParaRPr/>
          </a:p>
        </p:txBody>
      </p:sp>
      <p:pic>
        <p:nvPicPr>
          <p:cNvPr id="143" name="Google Shape;143;p3" descr="What Is Air Quality Index (AQI ..."/>
          <p:cNvPicPr preferRelativeResize="0"/>
          <p:nvPr/>
        </p:nvPicPr>
        <p:blipFill rotWithShape="1">
          <a:blip r:embed="rId3">
            <a:alphaModFix/>
          </a:blip>
          <a:srcRect/>
          <a:stretch/>
        </p:blipFill>
        <p:spPr>
          <a:xfrm>
            <a:off x="222802" y="2477072"/>
            <a:ext cx="3950677" cy="2552129"/>
          </a:xfrm>
          <a:prstGeom prst="rect">
            <a:avLst/>
          </a:prstGeom>
          <a:noFill/>
          <a:ln>
            <a:noFill/>
          </a:ln>
        </p:spPr>
      </p:pic>
      <p:grpSp>
        <p:nvGrpSpPr>
          <p:cNvPr id="144" name="Google Shape;144;p3"/>
          <p:cNvGrpSpPr/>
          <p:nvPr/>
        </p:nvGrpSpPr>
        <p:grpSpPr>
          <a:xfrm>
            <a:off x="4865079" y="1362145"/>
            <a:ext cx="8838089" cy="6360927"/>
            <a:chOff x="0" y="1134"/>
            <a:chExt cx="8838089" cy="6360927"/>
          </a:xfrm>
        </p:grpSpPr>
        <p:sp>
          <p:nvSpPr>
            <p:cNvPr id="145" name="Google Shape;145;p3"/>
            <p:cNvSpPr/>
            <p:nvPr/>
          </p:nvSpPr>
          <p:spPr>
            <a:xfrm rot="5400000">
              <a:off x="-336957" y="338091"/>
              <a:ext cx="2246382" cy="1572467"/>
            </a:xfrm>
            <a:prstGeom prst="chevron">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1" y="787368"/>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Health Monitoring</a:t>
              </a: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5400000">
              <a:off x="4475204" y="-2901602"/>
              <a:ext cx="1460148" cy="7265622"/>
            </a:xfrm>
            <a:prstGeom prst="round2SameRect">
              <a:avLst>
                <a:gd name="adj1" fmla="val 16667"/>
                <a:gd name="adj2" fmla="val 0"/>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1572468" y="72413"/>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C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 AQI provides a measure of how safe the air is to breathe. High levels of pollutants can lead to respiratory issues, cardiovascular problems, and other health complications.</a:t>
              </a:r>
              <a:endParaRPr sz="2400" b="0" i="0" u="none" strike="noStrike" cap="none">
                <a:solidFill>
                  <a:srgbClr val="000000"/>
                </a:solidFill>
                <a:latin typeface="Arial"/>
                <a:ea typeface="Arial"/>
                <a:cs typeface="Arial"/>
                <a:sym typeface="Arial"/>
              </a:endParaRPr>
            </a:p>
          </p:txBody>
        </p:sp>
        <p:sp>
          <p:nvSpPr>
            <p:cNvPr id="149" name="Google Shape;149;p3"/>
            <p:cNvSpPr/>
            <p:nvPr/>
          </p:nvSpPr>
          <p:spPr>
            <a:xfrm rot="5400000">
              <a:off x="-336957" y="2395364"/>
              <a:ext cx="2246382" cy="1572467"/>
            </a:xfrm>
            <a:prstGeom prst="chevron">
              <a:avLst>
                <a:gd name="adj" fmla="val 50000"/>
              </a:avLst>
            </a:prstGeom>
            <a:solidFill>
              <a:srgbClr val="C47F6E"/>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1" y="2844641"/>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Environmental Policy</a:t>
              </a:r>
              <a:endParaRPr/>
            </a:p>
          </p:txBody>
        </p:sp>
        <p:sp>
          <p:nvSpPr>
            <p:cNvPr id="151" name="Google Shape;151;p3"/>
            <p:cNvSpPr/>
            <p:nvPr/>
          </p:nvSpPr>
          <p:spPr>
            <a:xfrm rot="5400000">
              <a:off x="4475204" y="-844330"/>
              <a:ext cx="1460148" cy="7265622"/>
            </a:xfrm>
            <a:prstGeom prst="round2SameRect">
              <a:avLst>
                <a:gd name="adj1" fmla="val 16667"/>
                <a:gd name="adj2" fmla="val 0"/>
              </a:avLst>
            </a:prstGeom>
            <a:solidFill>
              <a:schemeClr val="lt1">
                <a:alpha val="89803"/>
              </a:schemeClr>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txBox="1"/>
            <p:nvPr/>
          </p:nvSpPr>
          <p:spPr>
            <a:xfrm>
              <a:off x="1572468" y="2129685"/>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AQI data helps policymakers enforce regulations, design pollution control strategies, and evaluate the impact of interventions.</a:t>
              </a:r>
              <a:endParaRPr/>
            </a:p>
          </p:txBody>
        </p:sp>
        <p:sp>
          <p:nvSpPr>
            <p:cNvPr id="153" name="Google Shape;153;p3"/>
            <p:cNvSpPr/>
            <p:nvPr/>
          </p:nvSpPr>
          <p:spPr>
            <a:xfrm rot="5400000">
              <a:off x="-336957" y="4452636"/>
              <a:ext cx="2246382" cy="1572467"/>
            </a:xfrm>
            <a:prstGeom prst="chevron">
              <a:avLst>
                <a:gd name="adj" fmla="val 50000"/>
              </a:avLst>
            </a:prstGeom>
            <a:solidFill>
              <a:srgbClr val="A4A4A4"/>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txBox="1"/>
            <p:nvPr/>
          </p:nvSpPr>
          <p:spPr>
            <a:xfrm>
              <a:off x="1" y="4901913"/>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Urban Planning</a:t>
              </a:r>
              <a:endParaRPr/>
            </a:p>
          </p:txBody>
        </p:sp>
        <p:sp>
          <p:nvSpPr>
            <p:cNvPr id="155" name="Google Shape;155;p3"/>
            <p:cNvSpPr/>
            <p:nvPr/>
          </p:nvSpPr>
          <p:spPr>
            <a:xfrm rot="5400000">
              <a:off x="4475204" y="1212942"/>
              <a:ext cx="1460148" cy="7265622"/>
            </a:xfrm>
            <a:prstGeom prst="round2SameRect">
              <a:avLst>
                <a:gd name="adj1" fmla="val 16667"/>
                <a:gd name="adj2" fmla="val 0"/>
              </a:avLst>
            </a:prstGeom>
            <a:solidFill>
              <a:schemeClr val="lt1">
                <a:alpha val="89803"/>
              </a:schemeClr>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1572468" y="4186958"/>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Helps in identifying pollution hotspots, guiding city development and traffic planning to reduce emissions.</a:t>
              </a:r>
              <a:endParaRPr sz="24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Problem Statement</a:t>
            </a:r>
            <a:endParaRPr sz="4320" b="0">
              <a:latin typeface="Times New Roman"/>
              <a:ea typeface="Times New Roman"/>
              <a:cs typeface="Times New Roman"/>
              <a:sym typeface="Times New Roman"/>
            </a:endParaRPr>
          </a:p>
        </p:txBody>
      </p:sp>
      <p:sp>
        <p:nvSpPr>
          <p:cNvPr id="162" name="Google Shape;162;p4"/>
          <p:cNvSpPr txBox="1"/>
          <p:nvPr/>
        </p:nvSpPr>
        <p:spPr>
          <a:xfrm>
            <a:off x="740263" y="384665"/>
            <a:ext cx="7555912" cy="6063158"/>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sz="2800" dirty="0">
              <a:solidFill>
                <a:srgbClr val="C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r>
              <a:rPr lang="en-US" sz="2000" dirty="0">
                <a:solidFill>
                  <a:srgbClr val="C00000"/>
                </a:solidFill>
                <a:latin typeface="Times New Roman"/>
                <a:ea typeface="Times New Roman"/>
                <a:cs typeface="Times New Roman"/>
                <a:sym typeface="Times New Roman"/>
              </a:rPr>
              <a:t>This case study applies multiple linear regression to evaluate how </a:t>
            </a:r>
            <a:r>
              <a:rPr lang="en-US" sz="2000" b="1" dirty="0">
                <a:solidFill>
                  <a:srgbClr val="C00000"/>
                </a:solidFill>
                <a:latin typeface="Times New Roman"/>
                <a:ea typeface="Times New Roman"/>
                <a:cs typeface="Times New Roman"/>
                <a:sym typeface="Times New Roman"/>
              </a:rPr>
              <a:t>industrial proximity, population density, green cover, and pollutant concentrations</a:t>
            </a:r>
            <a:r>
              <a:rPr lang="en-US" sz="2000" dirty="0">
                <a:solidFill>
                  <a:srgbClr val="C00000"/>
                </a:solidFill>
                <a:latin typeface="Times New Roman"/>
                <a:ea typeface="Times New Roman"/>
                <a:cs typeface="Times New Roman"/>
                <a:sym typeface="Times New Roman"/>
              </a:rPr>
              <a:t> influence Air Quality Index (AQI). Using data from 500 locations, the goal is to identify which variables have the strongest correlation with AQI levels.</a:t>
            </a: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1. </a:t>
            </a:r>
            <a:r>
              <a:rPr lang="en-US" sz="2000" b="1" dirty="0">
                <a:solidFill>
                  <a:srgbClr val="C00000"/>
                </a:solidFill>
                <a:latin typeface="Times New Roman"/>
                <a:ea typeface="Times New Roman"/>
                <a:cs typeface="Times New Roman"/>
                <a:sym typeface="Times New Roman"/>
              </a:rPr>
              <a:t>Modeling</a:t>
            </a:r>
            <a:r>
              <a:rPr lang="en-US" sz="2000" dirty="0">
                <a:solidFill>
                  <a:srgbClr val="C00000"/>
                </a:solidFill>
                <a:latin typeface="Times New Roman"/>
                <a:ea typeface="Times New Roman"/>
                <a:cs typeface="Times New Roman"/>
                <a:sym typeface="Times New Roman"/>
              </a:rPr>
              <a:t>: Regression built on environmental and pollutant data; performance measured using R², MAE, and MSE.</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2. </a:t>
            </a:r>
            <a:r>
              <a:rPr lang="en-US" sz="2000" b="1" dirty="0">
                <a:solidFill>
                  <a:srgbClr val="C00000"/>
                </a:solidFill>
                <a:latin typeface="Times New Roman"/>
                <a:ea typeface="Times New Roman"/>
                <a:cs typeface="Times New Roman"/>
                <a:sym typeface="Times New Roman"/>
              </a:rPr>
              <a:t>Correlation Analysis</a:t>
            </a:r>
            <a:r>
              <a:rPr lang="en-US" sz="2000" dirty="0">
                <a:solidFill>
                  <a:srgbClr val="C00000"/>
                </a:solidFill>
                <a:latin typeface="Times New Roman"/>
                <a:ea typeface="Times New Roman"/>
                <a:cs typeface="Times New Roman"/>
                <a:sym typeface="Times New Roman"/>
              </a:rPr>
              <a:t>: Includes AQI correlation with key variables and a pollutant correlation matrix (NO₂, SO₂, CO).</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3. </a:t>
            </a:r>
            <a:r>
              <a:rPr lang="en-US" sz="2000" b="1" dirty="0">
                <a:solidFill>
                  <a:srgbClr val="C00000"/>
                </a:solidFill>
                <a:latin typeface="Times New Roman"/>
                <a:ea typeface="Times New Roman"/>
                <a:cs typeface="Times New Roman"/>
                <a:sym typeface="Times New Roman"/>
              </a:rPr>
              <a:t>Outcome</a:t>
            </a:r>
            <a:r>
              <a:rPr lang="en-US" sz="2000" dirty="0">
                <a:solidFill>
                  <a:srgbClr val="C00000"/>
                </a:solidFill>
                <a:latin typeface="Times New Roman"/>
                <a:ea typeface="Times New Roman"/>
                <a:cs typeface="Times New Roman"/>
                <a:sym typeface="Times New Roman"/>
              </a:rPr>
              <a:t>: Ranks predictors by impact on AQI to support targeted pollution control strategies.</a:t>
            </a:r>
            <a:endParaRPr sz="2000" dirty="0">
              <a:solidFill>
                <a:srgbClr val="C00000"/>
              </a:solidFill>
              <a:latin typeface="Times New Roman"/>
              <a:ea typeface="Times New Roman"/>
              <a:cs typeface="Times New Roman"/>
              <a:sym typeface="Times New Roman"/>
            </a:endParaRPr>
          </a:p>
        </p:txBody>
      </p:sp>
      <p:pic>
        <p:nvPicPr>
          <p:cNvPr id="163" name="Google Shape;163;p4"/>
          <p:cNvPicPr preferRelativeResize="0"/>
          <p:nvPr/>
        </p:nvPicPr>
        <p:blipFill>
          <a:blip r:embed="rId3">
            <a:alphaModFix/>
          </a:blip>
          <a:stretch>
            <a:fillRect/>
          </a:stretch>
        </p:blipFill>
        <p:spPr>
          <a:xfrm>
            <a:off x="8635189" y="1746004"/>
            <a:ext cx="5254948" cy="6159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Proposed Methodology</a:t>
            </a:r>
            <a:endParaRPr sz="4320" b="0">
              <a:latin typeface="Times New Roman"/>
              <a:ea typeface="Times New Roman"/>
              <a:cs typeface="Times New Roman"/>
              <a:sym typeface="Times New Roman"/>
            </a:endParaRPr>
          </a:p>
        </p:txBody>
      </p:sp>
      <p:sp>
        <p:nvSpPr>
          <p:cNvPr id="169" name="Google Shape;169;p5"/>
          <p:cNvSpPr txBox="1"/>
          <p:nvPr/>
        </p:nvSpPr>
        <p:spPr>
          <a:xfrm>
            <a:off x="691978" y="1996541"/>
            <a:ext cx="7574198"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C00000"/>
                </a:solidFill>
                <a:latin typeface="Times New Roman"/>
                <a:ea typeface="Times New Roman"/>
                <a:cs typeface="Times New Roman"/>
                <a:sym typeface="Times New Roman"/>
              </a:rPr>
              <a:t>Methodology:</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We apply Multiple Linear Regression (MLR) to study how environmental and socio-economic factors influence AQI. The process involves collecting data on pollutants, population density, industrial proximity, and green cover.</a:t>
            </a:r>
            <a:endParaRPr/>
          </a:p>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 </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Model performance is evaluated using </a:t>
            </a:r>
            <a:r>
              <a:rPr lang="en-US" sz="2400" b="1" i="0" u="none" strike="noStrike" cap="none">
                <a:solidFill>
                  <a:srgbClr val="C00000"/>
                </a:solidFill>
                <a:latin typeface="Times New Roman"/>
                <a:ea typeface="Times New Roman"/>
                <a:cs typeface="Times New Roman"/>
                <a:sym typeface="Times New Roman"/>
              </a:rPr>
              <a:t>R²</a:t>
            </a:r>
            <a:r>
              <a:rPr lang="en-US" sz="2400" b="0" i="0" u="none" strike="noStrike" cap="none">
                <a:solidFill>
                  <a:srgbClr val="C00000"/>
                </a:solidFill>
                <a:latin typeface="Times New Roman"/>
                <a:ea typeface="Times New Roman"/>
                <a:cs typeface="Times New Roman"/>
                <a:sym typeface="Times New Roman"/>
              </a:rPr>
              <a:t> and </a:t>
            </a:r>
            <a:r>
              <a:rPr lang="en-US" sz="2400" b="1" i="0" u="none" strike="noStrike" cap="none">
                <a:solidFill>
                  <a:srgbClr val="C00000"/>
                </a:solidFill>
                <a:latin typeface="Times New Roman"/>
                <a:ea typeface="Times New Roman"/>
                <a:cs typeface="Times New Roman"/>
                <a:sym typeface="Times New Roman"/>
              </a:rPr>
              <a:t>Correlation Coefficient</a:t>
            </a:r>
            <a:r>
              <a:rPr lang="en-US" sz="2400" b="0" i="0" u="none" strike="noStrike" cap="none">
                <a:solidFill>
                  <a:srgbClr val="C00000"/>
                </a:solidFill>
                <a:latin typeface="Times New Roman"/>
                <a:ea typeface="Times New Roman"/>
                <a:cs typeface="Times New Roman"/>
                <a:sym typeface="Times New Roman"/>
              </a:rPr>
              <a:t> to determine the strength and significance of each predictor. </a:t>
            </a:r>
            <a:endParaRPr/>
          </a:p>
        </p:txBody>
      </p:sp>
      <p:pic>
        <p:nvPicPr>
          <p:cNvPr id="170" name="Google Shape;170;p5"/>
          <p:cNvPicPr preferRelativeResize="0"/>
          <p:nvPr/>
        </p:nvPicPr>
        <p:blipFill rotWithShape="1">
          <a:blip r:embed="rId3">
            <a:alphaModFix/>
          </a:blip>
          <a:srcRect/>
          <a:stretch/>
        </p:blipFill>
        <p:spPr>
          <a:xfrm>
            <a:off x="9352390" y="1877390"/>
            <a:ext cx="4474820" cy="4474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76" name="Google Shape;176;p6"/>
          <p:cNvSpPr txBox="1"/>
          <p:nvPr/>
        </p:nvSpPr>
        <p:spPr>
          <a:xfrm>
            <a:off x="691978" y="1996541"/>
            <a:ext cx="7574198" cy="452431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Data Collection: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dataset contains environmental and socio-economic variables collected to analyze their impact on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It includes multiple parameters that may or may not influence air pollution levels.</a:t>
            </a:r>
            <a:endParaRPr/>
          </a:p>
          <a:p>
            <a:pPr marL="630238" marR="0" lvl="1"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630238" marR="0" lvl="1"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includes a total of 500 locations, with various parameters like temperature, humidity and pollutant concentration, etc.</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p:txBody>
      </p:sp>
      <p:pic>
        <p:nvPicPr>
          <p:cNvPr id="177" name="Google Shape;177;p6" descr="76,400+ Data Collection Stock Illustrations, Royalty-Free Vector Graphics &amp;  Clip Art - iStock | Data collection icon, Data, Big data"/>
          <p:cNvPicPr preferRelativeResize="0"/>
          <p:nvPr/>
        </p:nvPicPr>
        <p:blipFill rotWithShape="1">
          <a:blip r:embed="rId3">
            <a:alphaModFix/>
          </a:blip>
          <a:srcRect/>
          <a:stretch/>
        </p:blipFill>
        <p:spPr>
          <a:xfrm>
            <a:off x="8897183" y="1632686"/>
            <a:ext cx="4972353" cy="4964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83" name="Google Shape;183;p7"/>
          <p:cNvSpPr txBox="1"/>
          <p:nvPr/>
        </p:nvSpPr>
        <p:spPr>
          <a:xfrm>
            <a:off x="691977" y="1996541"/>
            <a:ext cx="8300349" cy="37856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startAt="2"/>
            </a:pPr>
            <a:r>
              <a:rPr lang="en-US" sz="2400" b="0" i="0" u="none" strike="noStrike" cap="none">
                <a:solidFill>
                  <a:srgbClr val="C00000"/>
                </a:solidFill>
                <a:latin typeface="Times New Roman"/>
                <a:ea typeface="Times New Roman"/>
                <a:cs typeface="Times New Roman"/>
                <a:sym typeface="Times New Roman"/>
              </a:rPr>
              <a:t>Data Preprocessing:</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Due to the large amount of data present, it is important to preprocess the dataset to ensure that outlier/incorrect data do not influence the decision-making capability of the model.</a:t>
            </a:r>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Clean the dataset by eliminating null values, normalizing or replacing outlier data and removing of parameters like latitude and longitude of locations and other features that don’t influence the target variable</a:t>
            </a:r>
            <a:endParaRPr/>
          </a:p>
        </p:txBody>
      </p:sp>
      <p:pic>
        <p:nvPicPr>
          <p:cNvPr id="184" name="Google Shape;184;p7" descr="Data Preprocessing in Python. Data cleaning and transormation for… | by  Abonia Sojasingarayar | Medium"/>
          <p:cNvPicPr preferRelativeResize="0"/>
          <p:nvPr/>
        </p:nvPicPr>
        <p:blipFill rotWithShape="1">
          <a:blip r:embed="rId3">
            <a:alphaModFix/>
          </a:blip>
          <a:srcRect l="15072" r="21652"/>
          <a:stretch/>
        </p:blipFill>
        <p:spPr>
          <a:xfrm>
            <a:off x="8992327" y="1690117"/>
            <a:ext cx="4782065" cy="4849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90" name="Google Shape;190;p8"/>
          <p:cNvSpPr txBox="1"/>
          <p:nvPr/>
        </p:nvSpPr>
        <p:spPr>
          <a:xfrm>
            <a:off x="691978" y="1996541"/>
            <a:ext cx="7574198" cy="3785652"/>
          </a:xfrm>
          <a:prstGeom prst="rect">
            <a:avLst/>
          </a:prstGeom>
          <a:blipFill rotWithShape="1">
            <a:blip r:embed="rId3">
              <a:alphaModFix/>
            </a:blip>
            <a:stretch>
              <a:fillRect l="-1126" t="-1286" r="-4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91" name="Google Shape;191;p8" descr="Ml Icons - Free SVG &amp; PNG Ml Images ..."/>
          <p:cNvPicPr preferRelativeResize="0"/>
          <p:nvPr/>
        </p:nvPicPr>
        <p:blipFill rotWithShape="1">
          <a:blip r:embed="rId4">
            <a:alphaModFix/>
          </a:blip>
          <a:srcRect/>
          <a:stretch/>
        </p:blipFill>
        <p:spPr>
          <a:xfrm>
            <a:off x="8835241" y="1566681"/>
            <a:ext cx="5096237" cy="5096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197" name="Google Shape;197;p9"/>
          <p:cNvSpPr txBox="1"/>
          <p:nvPr/>
        </p:nvSpPr>
        <p:spPr>
          <a:xfrm>
            <a:off x="753762" y="1316919"/>
            <a:ext cx="12603892" cy="5632311"/>
          </a:xfrm>
          <a:prstGeom prst="rect">
            <a:avLst/>
          </a:prstGeom>
          <a:blipFill rotWithShape="1">
            <a:blip r:embed="rId3">
              <a:alphaModFix/>
            </a:blip>
            <a:stretch>
              <a:fillRect l="-773" t="-8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800</Words>
  <Application>Microsoft Office PowerPoint</Application>
  <PresentationFormat>Custom</PresentationFormat>
  <Paragraphs>113</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Cambria Math</vt:lpstr>
      <vt:lpstr>Noto Sans Symbols</vt:lpstr>
      <vt:lpstr>Red Hat Text</vt:lpstr>
      <vt:lpstr>Times New Roman</vt:lpstr>
      <vt:lpstr>1_Office Theme</vt:lpstr>
      <vt:lpstr>Office Theme</vt:lpstr>
      <vt:lpstr>   </vt:lpstr>
      <vt:lpstr>Introduction</vt:lpstr>
      <vt:lpstr>Introduction</vt:lpstr>
      <vt:lpstr>Problem Statement</vt:lpstr>
      <vt:lpstr>Proposed Methodology</vt:lpstr>
      <vt:lpstr>Data Processing</vt:lpstr>
      <vt:lpstr>Data Processing</vt:lpstr>
      <vt:lpstr>Data Processing</vt:lpstr>
      <vt:lpstr>Methodology</vt:lpstr>
      <vt:lpstr>Methodology</vt:lpstr>
      <vt:lpstr>Result</vt:lpstr>
      <vt:lpstr>Result</vt:lpstr>
      <vt:lpstr>Result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Harsh</dc:creator>
  <cp:lastModifiedBy>pratul jagtap</cp:lastModifiedBy>
  <cp:revision>3</cp:revision>
  <dcterms:modified xsi:type="dcterms:W3CDTF">2025-04-09T07:52:20Z</dcterms:modified>
</cp:coreProperties>
</file>